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253C"/>
    <a:srgbClr val="1325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33" autoAdjust="0"/>
  </p:normalViewPr>
  <p:slideViewPr>
    <p:cSldViewPr snapToGrid="0" snapToObjects="1">
      <p:cViewPr varScale="1">
        <p:scale>
          <a:sx n="99" d="100"/>
          <a:sy n="99" d="100"/>
        </p:scale>
        <p:origin x="858" y="78"/>
      </p:cViewPr>
      <p:guideLst>
        <p:guide orient="horz" pos="2160"/>
        <p:guide pos="2880"/>
      </p:guideLst>
    </p:cSldViewPr>
  </p:slideViewPr>
  <p:outlineViewPr>
    <p:cViewPr>
      <p:scale>
        <a:sx n="33" d="100"/>
        <a:sy n="33" d="100"/>
      </p:scale>
      <p:origin x="0" y="-265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6CC91-B6A5-4033-8718-5A3312F15355}" type="datetimeFigureOut">
              <a:rPr lang="en-US" smtClean="0"/>
              <a:t>10/18/2018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78CB1-D5B1-4FB5-B1F1-BC9B75387D27}" type="slidenum">
              <a:rPr lang="en-US" smtClean="0"/>
              <a:t>‹#›</a:t>
            </a:fld>
            <a:endParaRPr lang="en-US" dirty="0"/>
          </a:p>
        </p:txBody>
      </p:sp>
    </p:spTree>
    <p:extLst>
      <p:ext uri="{BB962C8B-B14F-4D97-AF65-F5344CB8AC3E}">
        <p14:creationId xmlns:p14="http://schemas.microsoft.com/office/powerpoint/2010/main" val="301897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NOFO says, must correspond to the headings in bold type listed below.  But our headings aren’t bolded and the numbering appears to be out of whack.  </a:t>
            </a:r>
          </a:p>
        </p:txBody>
      </p:sp>
      <p:sp>
        <p:nvSpPr>
          <p:cNvPr id="4" name="Slide Number Placeholder 3"/>
          <p:cNvSpPr>
            <a:spLocks noGrp="1"/>
          </p:cNvSpPr>
          <p:nvPr>
            <p:ph type="sldNum" sz="quarter" idx="10"/>
          </p:nvPr>
        </p:nvSpPr>
        <p:spPr/>
        <p:txBody>
          <a:bodyPr/>
          <a:lstStyle/>
          <a:p>
            <a:fld id="{B1C78CB1-D5B1-4FB5-B1F1-BC9B75387D27}" type="slidenum">
              <a:rPr lang="en-US" smtClean="0"/>
              <a:t>23</a:t>
            </a:fld>
            <a:endParaRPr lang="en-US" dirty="0"/>
          </a:p>
        </p:txBody>
      </p:sp>
    </p:spTree>
    <p:extLst>
      <p:ext uri="{BB962C8B-B14F-4D97-AF65-F5344CB8AC3E}">
        <p14:creationId xmlns:p14="http://schemas.microsoft.com/office/powerpoint/2010/main" val="2862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22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4969"/>
          </a:xfrm>
        </p:spPr>
        <p:txBody>
          <a:bodyPr>
            <a:normAutofit/>
          </a:bodyPr>
          <a:lstStyle>
            <a:lvl1pPr>
              <a:defRPr sz="4000">
                <a:solidFill>
                  <a:schemeClr val="bg1"/>
                </a:solidFill>
                <a:latin typeface="Helvetica Condensed"/>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Clr>
                <a:schemeClr val="bg1">
                  <a:lumMod val="50000"/>
                </a:schemeClr>
              </a:buClr>
              <a:buFont typeface="Wingdings" panose="05000000000000000000" pitchFamily="2" charset="2"/>
              <a:buChar char="§"/>
              <a:defRPr sz="2000">
                <a:solidFill>
                  <a:srgbClr val="13253C"/>
                </a:solidFill>
                <a:latin typeface="Helvetica Condensed"/>
              </a:defRPr>
            </a:lvl1pPr>
            <a:lvl2pPr>
              <a:defRPr sz="2000">
                <a:solidFill>
                  <a:srgbClr val="13253C"/>
                </a:solidFill>
                <a:latin typeface="Helvetica Condensed"/>
              </a:defRPr>
            </a:lvl2pPr>
            <a:lvl3pPr>
              <a:defRPr sz="1800">
                <a:solidFill>
                  <a:srgbClr val="13253C"/>
                </a:solidFill>
                <a:latin typeface="Helvetica Condensed"/>
              </a:defRPr>
            </a:lvl3pPr>
            <a:lvl4pPr>
              <a:defRPr>
                <a:solidFill>
                  <a:srgbClr val="13253C"/>
                </a:solidFill>
                <a:latin typeface="Helvetica Condensed"/>
              </a:defRPr>
            </a:lvl4pPr>
            <a:lvl5pPr>
              <a:defRPr>
                <a:solidFill>
                  <a:srgbClr val="13253C"/>
                </a:solidFill>
                <a:latin typeface="Helvetica Condensed"/>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A2CF7274-3825-BB45-9C17-4ECEABD64C14}"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B301E-E2DA-A347-84FF-9BD97D9F47C3}" type="slidenum">
              <a:rPr lang="en-US" smtClean="0"/>
              <a:t>‹#›</a:t>
            </a:fld>
            <a:endParaRPr lang="en-US" dirty="0"/>
          </a:p>
        </p:txBody>
      </p:sp>
    </p:spTree>
    <p:extLst>
      <p:ext uri="{BB962C8B-B14F-4D97-AF65-F5344CB8AC3E}">
        <p14:creationId xmlns:p14="http://schemas.microsoft.com/office/powerpoint/2010/main" val="157327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50467"/>
          </a:xfrm>
        </p:spPr>
        <p:txBody>
          <a:bodyPr>
            <a:normAutofit/>
          </a:bodyPr>
          <a:lstStyle>
            <a:lvl1pPr>
              <a:defRPr sz="4000">
                <a:solidFill>
                  <a:schemeClr val="bg1"/>
                </a:solidFill>
                <a:latin typeface="Helvetica Condensed"/>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atin typeface="Helvetica Condens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buClr>
                <a:schemeClr val="bg1">
                  <a:lumMod val="50000"/>
                </a:schemeClr>
              </a:buClr>
              <a:buFont typeface="Wingdings" panose="05000000000000000000" pitchFamily="2" charset="2"/>
              <a:buChar char="§"/>
              <a:defRPr sz="2000">
                <a:latin typeface="Helvetica Condensed"/>
              </a:defRPr>
            </a:lvl1pPr>
            <a:lvl2pPr>
              <a:defRPr sz="1800">
                <a:latin typeface="Helvetica Condensed"/>
              </a:defRPr>
            </a:lvl2pPr>
            <a:lvl3pPr>
              <a:defRPr sz="1600">
                <a:latin typeface="Helvetica Condensed"/>
              </a:defRPr>
            </a:lvl3pPr>
            <a:lvl4pPr>
              <a:defRPr sz="1400">
                <a:latin typeface="Helvetica Condensed"/>
              </a:defRPr>
            </a:lvl4pPr>
            <a:lvl5pPr>
              <a:defRPr sz="1400">
                <a:latin typeface="Helvetica Condense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atin typeface="Helvetica Condense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buClr>
                <a:schemeClr val="bg1">
                  <a:lumMod val="50000"/>
                </a:schemeClr>
              </a:buClr>
              <a:buFont typeface="Wingdings" panose="05000000000000000000" pitchFamily="2" charset="2"/>
              <a:buChar char="§"/>
              <a:defRPr sz="2000">
                <a:latin typeface="Helvetica Condensed"/>
              </a:defRPr>
            </a:lvl1pPr>
            <a:lvl2pPr>
              <a:defRPr sz="1800">
                <a:latin typeface="Helvetica Condensed"/>
              </a:defRPr>
            </a:lvl2pPr>
            <a:lvl3pPr>
              <a:defRPr sz="1600">
                <a:latin typeface="Helvetica Condensed"/>
              </a:defRPr>
            </a:lvl3pPr>
            <a:lvl4pPr>
              <a:defRPr sz="1400">
                <a:latin typeface="Helvetica Condensed"/>
              </a:defRPr>
            </a:lvl4pPr>
            <a:lvl5pPr>
              <a:defRPr sz="1400">
                <a:latin typeface="Helvetica Condensed"/>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2CF7274-3825-BB45-9C17-4ECEABD64C14}" type="datetimeFigureOut">
              <a:rPr lang="en-US" smtClean="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5B301E-E2DA-A347-84FF-9BD97D9F47C3}" type="slidenum">
              <a:rPr lang="en-US" smtClean="0"/>
              <a:t>‹#›</a:t>
            </a:fld>
            <a:endParaRPr lang="en-US" dirty="0"/>
          </a:p>
        </p:txBody>
      </p:sp>
    </p:spTree>
    <p:extLst>
      <p:ext uri="{BB962C8B-B14F-4D97-AF65-F5344CB8AC3E}">
        <p14:creationId xmlns:p14="http://schemas.microsoft.com/office/powerpoint/2010/main" val="212417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2718"/>
          </a:xfrm>
        </p:spPr>
        <p:txBody>
          <a:bodyPr>
            <a:normAutofit/>
          </a:bodyPr>
          <a:lstStyle>
            <a:lvl1pPr>
              <a:defRPr sz="4000">
                <a:solidFill>
                  <a:schemeClr val="bg1"/>
                </a:solidFill>
                <a:latin typeface="Helvetica Condensed"/>
              </a:defRPr>
            </a:lvl1pPr>
          </a:lstStyle>
          <a:p>
            <a:r>
              <a:rPr lang="en-US" dirty="0"/>
              <a:t>Click to edit Master title style</a:t>
            </a:r>
          </a:p>
        </p:txBody>
      </p:sp>
      <p:sp>
        <p:nvSpPr>
          <p:cNvPr id="3" name="Date Placeholder 2"/>
          <p:cNvSpPr>
            <a:spLocks noGrp="1"/>
          </p:cNvSpPr>
          <p:nvPr>
            <p:ph type="dt" sz="half" idx="10"/>
          </p:nvPr>
        </p:nvSpPr>
        <p:spPr/>
        <p:txBody>
          <a:bodyPr/>
          <a:lstStyle/>
          <a:p>
            <a:fld id="{A2CF7274-3825-BB45-9C17-4ECEABD64C14}"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5B301E-E2DA-A347-84FF-9BD97D9F47C3}" type="slidenum">
              <a:rPr lang="en-US" smtClean="0"/>
              <a:t>‹#›</a:t>
            </a:fld>
            <a:endParaRPr lang="en-US" dirty="0"/>
          </a:p>
        </p:txBody>
      </p:sp>
    </p:spTree>
    <p:extLst>
      <p:ext uri="{BB962C8B-B14F-4D97-AF65-F5344CB8AC3E}">
        <p14:creationId xmlns:p14="http://schemas.microsoft.com/office/powerpoint/2010/main" val="67257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5B301E-E2DA-A347-84FF-9BD97D9F47C3}" type="slidenum">
              <a:rPr lang="en-US" smtClean="0"/>
              <a:t>‹#›</a:t>
            </a:fld>
            <a:endParaRPr lang="en-US" dirty="0"/>
          </a:p>
        </p:txBody>
      </p:sp>
      <p:sp>
        <p:nvSpPr>
          <p:cNvPr id="6" name="Rectangle 5"/>
          <p:cNvSpPr/>
          <p:nvPr userDrawn="1"/>
        </p:nvSpPr>
        <p:spPr>
          <a:xfrm>
            <a:off x="8818536" y="1332854"/>
            <a:ext cx="193728" cy="442476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3887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F7274-3825-BB45-9C17-4ECEABD64C14}" type="datetimeFigureOut">
              <a:rPr lang="en-US" smtClean="0"/>
              <a:t>10/18/2018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B301E-E2DA-A347-84FF-9BD97D9F47C3}" type="slidenum">
              <a:rPr lang="en-US" smtClean="0"/>
              <a:t>‹#›</a:t>
            </a:fld>
            <a:endParaRPr lang="en-US" dirty="0"/>
          </a:p>
        </p:txBody>
      </p:sp>
      <p:pic>
        <p:nvPicPr>
          <p:cNvPr id="7" name="Picture 6" descr="DHS template 2 inside page.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099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Joseph.Tracy@Illinois.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oseph.Tracy@Illinois.gov"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dhs.state.il.us/page.aspx?item=11401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hs.state.il.us/onenetlibrary/12/documents/Forms/GOMBGATU-3002.pdf" TargetMode="External"/><Relationship Id="rId2" Type="http://schemas.openxmlformats.org/officeDocument/2006/relationships/hyperlink" Target="http://www.dhs.state.il.us/OneNetLibrary/27896/documents/By_Division/SUPR/Applications/GA-19-444-26-1747-0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HS.GrantApp@Illinoi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hs.state.il.us/page.aspx?module=17&amp;item=101588&amp;surveyid=444&amp;csfanum=444-26-1747" TargetMode="External"/><Relationship Id="rId2" Type="http://schemas.openxmlformats.org/officeDocument/2006/relationships/hyperlink" Target="http://www.dhs.state.il.us/page.aspx?item=10159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hs.state.il.us/OneNetLibrary/27896/documents/Contracts/FY19/DHS-UNIFORMGRANTAGREEMENTFY19-3-22-18.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Joseph.Tracy@Illinoi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486979" y="1830309"/>
            <a:ext cx="7486120" cy="646331"/>
          </a:xfrm>
          <a:prstGeom prst="rect">
            <a:avLst/>
          </a:prstGeom>
          <a:noFill/>
        </p:spPr>
        <p:txBody>
          <a:bodyPr wrap="square" rtlCol="0">
            <a:spAutoFit/>
          </a:bodyPr>
          <a:lstStyle/>
          <a:p>
            <a:r>
              <a:rPr lang="en-US" sz="3600" dirty="0">
                <a:solidFill>
                  <a:schemeClr val="bg1">
                    <a:lumMod val="95000"/>
                  </a:schemeClr>
                </a:solidFill>
                <a:latin typeface="Helvetica CondensedBold"/>
                <a:cs typeface="Helvetica CondensedBold"/>
              </a:rPr>
              <a:t>Illinois Department of Human Services</a:t>
            </a:r>
          </a:p>
        </p:txBody>
      </p:sp>
      <p:sp>
        <p:nvSpPr>
          <p:cNvPr id="9" name="TextBox 8"/>
          <p:cNvSpPr txBox="1"/>
          <p:nvPr/>
        </p:nvSpPr>
        <p:spPr>
          <a:xfrm>
            <a:off x="486979" y="4368157"/>
            <a:ext cx="3599831" cy="369332"/>
          </a:xfrm>
          <a:prstGeom prst="rect">
            <a:avLst/>
          </a:prstGeom>
          <a:noFill/>
        </p:spPr>
        <p:txBody>
          <a:bodyPr wrap="square" rtlCol="0">
            <a:spAutoFit/>
          </a:bodyPr>
          <a:lstStyle/>
          <a:p>
            <a:r>
              <a:rPr lang="en-US" dirty="0">
                <a:solidFill>
                  <a:srgbClr val="F2F2F2"/>
                </a:solidFill>
                <a:latin typeface="Helvetica CondensedBold"/>
                <a:cs typeface="Helvetica CondensedBold"/>
              </a:rPr>
              <a:t>James T. Dimas</a:t>
            </a:r>
            <a:r>
              <a:rPr lang="en-US" dirty="0">
                <a:solidFill>
                  <a:srgbClr val="F2F2F2"/>
                </a:solidFill>
                <a:latin typeface="Helvetica CondensedBoldObl"/>
                <a:cs typeface="Helvetica CondensedBoldObl"/>
              </a:rPr>
              <a:t>, Secretary</a:t>
            </a:r>
          </a:p>
        </p:txBody>
      </p:sp>
      <p:sp>
        <p:nvSpPr>
          <p:cNvPr id="11" name="TextBox 10"/>
          <p:cNvSpPr txBox="1"/>
          <p:nvPr/>
        </p:nvSpPr>
        <p:spPr>
          <a:xfrm>
            <a:off x="486978" y="2924756"/>
            <a:ext cx="8346303" cy="1107996"/>
          </a:xfrm>
          <a:prstGeom prst="rect">
            <a:avLst/>
          </a:prstGeom>
          <a:noFill/>
        </p:spPr>
        <p:txBody>
          <a:bodyPr wrap="square" rtlCol="0">
            <a:spAutoFit/>
          </a:bodyPr>
          <a:lstStyle/>
          <a:p>
            <a:r>
              <a:rPr lang="en-US" sz="2200" dirty="0">
                <a:solidFill>
                  <a:srgbClr val="F2F2F2"/>
                </a:solidFill>
                <a:latin typeface="Helvetica Condensed"/>
                <a:cs typeface="Helvetica Condensed"/>
              </a:rPr>
              <a:t>State Opioid Response – Hospital Screening and Warm Handoff</a:t>
            </a:r>
          </a:p>
          <a:p>
            <a:r>
              <a:rPr lang="en-US" sz="2200" dirty="0">
                <a:solidFill>
                  <a:srgbClr val="F2F2F2"/>
                </a:solidFill>
                <a:latin typeface="Helvetica Condensed"/>
                <a:cs typeface="Helvetica Condensed"/>
              </a:rPr>
              <a:t>Notice of Funding Opportunity – Bidder’s Conference Webinar</a:t>
            </a:r>
          </a:p>
          <a:p>
            <a:r>
              <a:rPr lang="en-US" sz="2200" dirty="0">
                <a:solidFill>
                  <a:srgbClr val="F2F2F2"/>
                </a:solidFill>
                <a:latin typeface="Helvetica Condensed"/>
                <a:cs typeface="Helvetica Condensed"/>
              </a:rPr>
              <a:t>October 18, 2018</a:t>
            </a:r>
          </a:p>
        </p:txBody>
      </p:sp>
    </p:spTree>
    <p:extLst>
      <p:ext uri="{BB962C8B-B14F-4D97-AF65-F5344CB8AC3E}">
        <p14:creationId xmlns:p14="http://schemas.microsoft.com/office/powerpoint/2010/main" val="1898204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3776-F91F-4C2D-BA9E-52D80E74CA16}"/>
              </a:ext>
            </a:extLst>
          </p:cNvPr>
          <p:cNvSpPr>
            <a:spLocks noGrp="1"/>
          </p:cNvSpPr>
          <p:nvPr>
            <p:ph type="title"/>
          </p:nvPr>
        </p:nvSpPr>
        <p:spPr/>
        <p:txBody>
          <a:bodyPr/>
          <a:lstStyle/>
          <a:p>
            <a:r>
              <a:rPr lang="en-US" dirty="0"/>
              <a:t>Performance Requirements</a:t>
            </a:r>
          </a:p>
        </p:txBody>
      </p:sp>
      <p:sp>
        <p:nvSpPr>
          <p:cNvPr id="3" name="Content Placeholder 2">
            <a:extLst>
              <a:ext uri="{FF2B5EF4-FFF2-40B4-BE49-F238E27FC236}">
                <a16:creationId xmlns:a16="http://schemas.microsoft.com/office/drawing/2014/main" id="{CFE85813-7018-4E75-8A89-73329AA75E09}"/>
              </a:ext>
            </a:extLst>
          </p:cNvPr>
          <p:cNvSpPr>
            <a:spLocks noGrp="1"/>
          </p:cNvSpPr>
          <p:nvPr>
            <p:ph idx="1"/>
          </p:nvPr>
        </p:nvSpPr>
        <p:spPr/>
        <p:txBody>
          <a:bodyPr/>
          <a:lstStyle/>
          <a:p>
            <a:r>
              <a:rPr lang="en-US" dirty="0"/>
              <a:t>Collection and reporting of SAMHSA-SOR required data, including baseline interview tool for individuals who receive warm handoff services.  </a:t>
            </a:r>
          </a:p>
          <a:p>
            <a:r>
              <a:rPr lang="en-US" dirty="0"/>
              <a:t>Collection and reporting of data to inform process evaluation of the development, implementation, and functioning of the project.  </a:t>
            </a:r>
          </a:p>
          <a:p>
            <a:r>
              <a:rPr lang="en-US" dirty="0"/>
              <a:t>Program narrative MUST include a statement that the applicant agreed to comply with data collection and reporting expectations.  </a:t>
            </a:r>
          </a:p>
          <a:p>
            <a:endParaRPr lang="en-US" dirty="0"/>
          </a:p>
        </p:txBody>
      </p:sp>
    </p:spTree>
    <p:extLst>
      <p:ext uri="{BB962C8B-B14F-4D97-AF65-F5344CB8AC3E}">
        <p14:creationId xmlns:p14="http://schemas.microsoft.com/office/powerpoint/2010/main" val="169202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15D7-CEB2-4833-BCEF-95C6A9AD66C3}"/>
              </a:ext>
            </a:extLst>
          </p:cNvPr>
          <p:cNvSpPr>
            <a:spLocks noGrp="1"/>
          </p:cNvSpPr>
          <p:nvPr>
            <p:ph type="title"/>
          </p:nvPr>
        </p:nvSpPr>
        <p:spPr/>
        <p:txBody>
          <a:bodyPr>
            <a:normAutofit/>
          </a:bodyPr>
          <a:lstStyle/>
          <a:p>
            <a:r>
              <a:rPr lang="en-US" dirty="0"/>
              <a:t>Program Design Requirements</a:t>
            </a:r>
          </a:p>
        </p:txBody>
      </p:sp>
      <p:sp>
        <p:nvSpPr>
          <p:cNvPr id="3" name="Content Placeholder 2">
            <a:extLst>
              <a:ext uri="{FF2B5EF4-FFF2-40B4-BE49-F238E27FC236}">
                <a16:creationId xmlns:a16="http://schemas.microsoft.com/office/drawing/2014/main" id="{8533D2AE-01C6-4B05-AD29-9B31E3C467F9}"/>
              </a:ext>
            </a:extLst>
          </p:cNvPr>
          <p:cNvSpPr>
            <a:spLocks noGrp="1"/>
          </p:cNvSpPr>
          <p:nvPr>
            <p:ph idx="1"/>
          </p:nvPr>
        </p:nvSpPr>
        <p:spPr>
          <a:xfrm>
            <a:off x="457200" y="1484791"/>
            <a:ext cx="8229600" cy="4587536"/>
          </a:xfrm>
        </p:spPr>
        <p:txBody>
          <a:bodyPr>
            <a:normAutofit fontScale="92500" lnSpcReduction="20000"/>
          </a:bodyPr>
          <a:lstStyle/>
          <a:p>
            <a:pPr marL="457200" indent="-457200">
              <a:buFont typeface="+mj-lt"/>
              <a:buAutoNum type="arabicPeriod"/>
            </a:pPr>
            <a:r>
              <a:rPr lang="en-US" dirty="0"/>
              <a:t>Use of evidence-based approaches to identify patients with OUD</a:t>
            </a:r>
          </a:p>
          <a:p>
            <a:pPr marL="457200" indent="-457200">
              <a:buFont typeface="+mj-lt"/>
              <a:buAutoNum type="arabicPeriod"/>
            </a:pPr>
            <a:r>
              <a:rPr lang="en-US" dirty="0"/>
              <a:t>Primary reliance on Certified Peer Recovery Specialists (CPRS) to engage patients with OUD and facilitate warm handoffs.  </a:t>
            </a:r>
          </a:p>
          <a:p>
            <a:pPr marL="457200" indent="-457200">
              <a:buFont typeface="+mj-lt"/>
              <a:buAutoNum type="arabicPeriod"/>
            </a:pPr>
            <a:r>
              <a:rPr lang="en-US" dirty="0"/>
              <a:t>Assessment for Medication Assisted Treatment (MAT) prior to discharge, and initiation of buprenorphine, if clinically appropriate, prior to discharge</a:t>
            </a:r>
          </a:p>
          <a:p>
            <a:pPr marL="457200" indent="-457200">
              <a:buFont typeface="+mj-lt"/>
              <a:buAutoNum type="arabicPeriod"/>
            </a:pPr>
            <a:r>
              <a:rPr lang="en-US" dirty="0"/>
              <a:t>Intensive discharge planning that addresses:</a:t>
            </a:r>
          </a:p>
          <a:p>
            <a:pPr lvl="1">
              <a:buFont typeface="Arial" panose="020B0604020202020204" pitchFamily="34" charset="0"/>
              <a:buChar char="•"/>
            </a:pPr>
            <a:r>
              <a:rPr lang="en-US" dirty="0"/>
              <a:t>Ongoing MAT</a:t>
            </a:r>
          </a:p>
          <a:p>
            <a:pPr lvl="1">
              <a:buFont typeface="Arial" panose="020B0604020202020204" pitchFamily="34" charset="0"/>
              <a:buChar char="•"/>
            </a:pPr>
            <a:r>
              <a:rPr lang="en-US" dirty="0"/>
              <a:t>Adjunct support through counseling</a:t>
            </a:r>
          </a:p>
          <a:p>
            <a:pPr lvl="1">
              <a:buFont typeface="Arial" panose="020B0604020202020204" pitchFamily="34" charset="0"/>
              <a:buChar char="•"/>
            </a:pPr>
            <a:r>
              <a:rPr lang="en-US" dirty="0"/>
              <a:t>Social needs (e.g., housing, employment)</a:t>
            </a:r>
          </a:p>
          <a:p>
            <a:pPr marL="457200" lvl="1" indent="0">
              <a:buNone/>
            </a:pPr>
            <a:r>
              <a:rPr lang="en-US" dirty="0"/>
              <a:t>Grantee is expected to maintain staffing pattern to ensure intensive discharge planning is routinely completed prior to discharge.  Process should include pre-discharge telephone calls and/or visits between patient, CPRS professionals, and service providers.  Intake appointments with outpatient providers should occur promptly upon discharge.  </a:t>
            </a:r>
          </a:p>
          <a:p>
            <a:endParaRPr lang="en-US" dirty="0"/>
          </a:p>
        </p:txBody>
      </p:sp>
    </p:spTree>
    <p:extLst>
      <p:ext uri="{BB962C8B-B14F-4D97-AF65-F5344CB8AC3E}">
        <p14:creationId xmlns:p14="http://schemas.microsoft.com/office/powerpoint/2010/main" val="381327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34E9-5D48-4F69-9E44-360FA76B0F3C}"/>
              </a:ext>
            </a:extLst>
          </p:cNvPr>
          <p:cNvSpPr>
            <a:spLocks noGrp="1"/>
          </p:cNvSpPr>
          <p:nvPr>
            <p:ph type="title"/>
          </p:nvPr>
        </p:nvSpPr>
        <p:spPr/>
        <p:txBody>
          <a:bodyPr>
            <a:normAutofit/>
          </a:bodyPr>
          <a:lstStyle/>
          <a:p>
            <a:r>
              <a:rPr lang="en-US" dirty="0"/>
              <a:t>Program Design Requirements</a:t>
            </a:r>
          </a:p>
        </p:txBody>
      </p:sp>
      <p:sp>
        <p:nvSpPr>
          <p:cNvPr id="3" name="Content Placeholder 2">
            <a:extLst>
              <a:ext uri="{FF2B5EF4-FFF2-40B4-BE49-F238E27FC236}">
                <a16:creationId xmlns:a16="http://schemas.microsoft.com/office/drawing/2014/main" id="{947737F8-1A8B-4C44-9D2C-9AEA1B5A9B63}"/>
              </a:ext>
            </a:extLst>
          </p:cNvPr>
          <p:cNvSpPr>
            <a:spLocks noGrp="1"/>
          </p:cNvSpPr>
          <p:nvPr>
            <p:ph idx="1"/>
          </p:nvPr>
        </p:nvSpPr>
        <p:spPr/>
        <p:txBody>
          <a:bodyPr/>
          <a:lstStyle/>
          <a:p>
            <a:pPr marL="457200" indent="-457200">
              <a:buFont typeface="+mj-lt"/>
              <a:buAutoNum type="arabicPeriod" startAt="5"/>
            </a:pPr>
            <a:r>
              <a:rPr lang="en-US" dirty="0"/>
              <a:t>Consultation with patient, family (if appropriate), insurance provider (if applicable), and treatment provider(s) to confirm that recommended course of treatment is covered and/or affordable. </a:t>
            </a:r>
          </a:p>
          <a:p>
            <a:pPr marL="457200" indent="-457200">
              <a:buFont typeface="+mj-lt"/>
              <a:buAutoNum type="arabicPeriod" startAt="5"/>
            </a:pPr>
            <a:r>
              <a:rPr lang="en-US" dirty="0"/>
              <a:t>Distribution of Naloxone to patients with a positive screen for OUD prior to discharge. </a:t>
            </a:r>
          </a:p>
          <a:p>
            <a:pPr marL="457200" indent="-457200">
              <a:buFont typeface="+mj-lt"/>
              <a:buAutoNum type="arabicPeriod" startAt="5"/>
            </a:pPr>
            <a:r>
              <a:rPr lang="en-US" dirty="0"/>
              <a:t>Provision of transportation to and from the intake appointment to ensure patient arrives and is engaged by intake staff.</a:t>
            </a:r>
          </a:p>
          <a:p>
            <a:pPr marL="457200" indent="-457200">
              <a:buFont typeface="+mj-lt"/>
              <a:buAutoNum type="arabicPeriod" startAt="5"/>
            </a:pPr>
            <a:r>
              <a:rPr lang="en-US" dirty="0"/>
              <a:t>Provision of ongoing case management and recovery support services to ensure that patients remain engaged in treatment over time.  This may include helping patients navigate stages of change and addressing practical considerations such as transportation and scheduling.  </a:t>
            </a:r>
          </a:p>
        </p:txBody>
      </p:sp>
    </p:spTree>
    <p:extLst>
      <p:ext uri="{BB962C8B-B14F-4D97-AF65-F5344CB8AC3E}">
        <p14:creationId xmlns:p14="http://schemas.microsoft.com/office/powerpoint/2010/main" val="231889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C377-9CC4-4733-AFBC-CFC0CE655E80}"/>
              </a:ext>
            </a:extLst>
          </p:cNvPr>
          <p:cNvSpPr>
            <a:spLocks noGrp="1"/>
          </p:cNvSpPr>
          <p:nvPr>
            <p:ph type="title"/>
          </p:nvPr>
        </p:nvSpPr>
        <p:spPr/>
        <p:txBody>
          <a:bodyPr>
            <a:normAutofit fontScale="90000"/>
          </a:bodyPr>
          <a:lstStyle/>
          <a:p>
            <a:r>
              <a:rPr lang="en-US" dirty="0"/>
              <a:t>Organizational Capacity Requirements</a:t>
            </a:r>
          </a:p>
        </p:txBody>
      </p:sp>
      <p:sp>
        <p:nvSpPr>
          <p:cNvPr id="3" name="Content Placeholder 2">
            <a:extLst>
              <a:ext uri="{FF2B5EF4-FFF2-40B4-BE49-F238E27FC236}">
                <a16:creationId xmlns:a16="http://schemas.microsoft.com/office/drawing/2014/main" id="{37963F3D-55C7-43CA-820E-49DC701BB958}"/>
              </a:ext>
            </a:extLst>
          </p:cNvPr>
          <p:cNvSpPr>
            <a:spLocks noGrp="1"/>
          </p:cNvSpPr>
          <p:nvPr>
            <p:ph idx="1"/>
          </p:nvPr>
        </p:nvSpPr>
        <p:spPr/>
        <p:txBody>
          <a:bodyPr/>
          <a:lstStyle/>
          <a:p>
            <a:r>
              <a:rPr lang="en-US" dirty="0"/>
              <a:t>Program champion from senior leadership team who will ensure rapid integration of program with hospital operations and participate in monthly grantee meetings. </a:t>
            </a:r>
          </a:p>
          <a:p>
            <a:r>
              <a:rPr lang="en-US" dirty="0"/>
              <a:t>Project director who will oversee day-to-day operations of the program, serve as point person for communications with IDHS/SUPR, and attend required meetings and learning collaborative sessions, including monthly grantee meetings. </a:t>
            </a:r>
          </a:p>
          <a:p>
            <a:r>
              <a:rPr lang="en-US" dirty="0"/>
              <a:t>Maintenance or establishment of a referral network of IDHS/SUPR-licensed outpatient MAT and other SUD treatment providers sufficient to serve the patients referred through this program.  </a:t>
            </a:r>
          </a:p>
          <a:p>
            <a:pPr lvl="1"/>
            <a:r>
              <a:rPr lang="en-US" dirty="0"/>
              <a:t>Linkage agreements</a:t>
            </a:r>
          </a:p>
          <a:p>
            <a:pPr lvl="1"/>
            <a:r>
              <a:rPr lang="en-US" dirty="0"/>
              <a:t>Routine communications</a:t>
            </a:r>
          </a:p>
        </p:txBody>
      </p:sp>
    </p:spTree>
    <p:extLst>
      <p:ext uri="{BB962C8B-B14F-4D97-AF65-F5344CB8AC3E}">
        <p14:creationId xmlns:p14="http://schemas.microsoft.com/office/powerpoint/2010/main" val="236918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C31F-3583-4A13-BC3B-5888F1B883D0}"/>
              </a:ext>
            </a:extLst>
          </p:cNvPr>
          <p:cNvSpPr>
            <a:spLocks noGrp="1"/>
          </p:cNvSpPr>
          <p:nvPr>
            <p:ph type="title"/>
          </p:nvPr>
        </p:nvSpPr>
        <p:spPr/>
        <p:txBody>
          <a:bodyPr>
            <a:normAutofit fontScale="90000"/>
          </a:bodyPr>
          <a:lstStyle/>
          <a:p>
            <a:r>
              <a:rPr lang="en-US" dirty="0"/>
              <a:t>Organizational Capacity Requirements</a:t>
            </a:r>
          </a:p>
        </p:txBody>
      </p:sp>
      <p:sp>
        <p:nvSpPr>
          <p:cNvPr id="3" name="Content Placeholder 2">
            <a:extLst>
              <a:ext uri="{FF2B5EF4-FFF2-40B4-BE49-F238E27FC236}">
                <a16:creationId xmlns:a16="http://schemas.microsoft.com/office/drawing/2014/main" id="{11647559-893D-4188-ADF1-98E3A670A669}"/>
              </a:ext>
            </a:extLst>
          </p:cNvPr>
          <p:cNvSpPr>
            <a:spLocks noGrp="1"/>
          </p:cNvSpPr>
          <p:nvPr>
            <p:ph idx="1"/>
          </p:nvPr>
        </p:nvSpPr>
        <p:spPr/>
        <p:txBody>
          <a:bodyPr/>
          <a:lstStyle/>
          <a:p>
            <a:r>
              <a:rPr lang="en-US" dirty="0"/>
              <a:t>Maintenance or establishment of referral network of other health and human services providers who can address broad spectrum of patient needs, including mental health treatment, pain management, housing, family supports, life skills, job development, and peer recovery supports.  </a:t>
            </a:r>
          </a:p>
          <a:p>
            <a:r>
              <a:rPr lang="en-US" dirty="0"/>
              <a:t>Regular, active participation in learning collaborative.  </a:t>
            </a:r>
          </a:p>
          <a:p>
            <a:r>
              <a:rPr lang="en-US" dirty="0"/>
              <a:t>Commitment to achieving and/or maintaining a sufficient number of DATA-waivered physicians, PAs and NPs to meet induction needs of patients identified through this project.  </a:t>
            </a:r>
          </a:p>
        </p:txBody>
      </p:sp>
    </p:spTree>
    <p:extLst>
      <p:ext uri="{BB962C8B-B14F-4D97-AF65-F5344CB8AC3E}">
        <p14:creationId xmlns:p14="http://schemas.microsoft.com/office/powerpoint/2010/main" val="224130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BDB1-DAF1-44EC-8A55-36AB58B74328}"/>
              </a:ext>
            </a:extLst>
          </p:cNvPr>
          <p:cNvSpPr>
            <a:spLocks noGrp="1"/>
          </p:cNvSpPr>
          <p:nvPr>
            <p:ph type="title"/>
          </p:nvPr>
        </p:nvSpPr>
        <p:spPr/>
        <p:txBody>
          <a:bodyPr>
            <a:normAutofit fontScale="90000"/>
          </a:bodyPr>
          <a:lstStyle/>
          <a:p>
            <a:r>
              <a:rPr lang="en-US" dirty="0"/>
              <a:t>IDHS/SUPR Resources for Grantees</a:t>
            </a:r>
          </a:p>
        </p:txBody>
      </p:sp>
      <p:sp>
        <p:nvSpPr>
          <p:cNvPr id="3" name="Content Placeholder 2">
            <a:extLst>
              <a:ext uri="{FF2B5EF4-FFF2-40B4-BE49-F238E27FC236}">
                <a16:creationId xmlns:a16="http://schemas.microsoft.com/office/drawing/2014/main" id="{FD2A359F-D0DC-44CF-94DE-80E885750542}"/>
              </a:ext>
            </a:extLst>
          </p:cNvPr>
          <p:cNvSpPr>
            <a:spLocks noGrp="1"/>
          </p:cNvSpPr>
          <p:nvPr>
            <p:ph idx="1"/>
          </p:nvPr>
        </p:nvSpPr>
        <p:spPr/>
        <p:txBody>
          <a:bodyPr/>
          <a:lstStyle/>
          <a:p>
            <a:r>
              <a:rPr lang="en-US" dirty="0"/>
              <a:t>Learning Collaborative</a:t>
            </a:r>
          </a:p>
          <a:p>
            <a:pPr lvl="1"/>
            <a:r>
              <a:rPr lang="en-US" dirty="0"/>
              <a:t>Naloxone dispensing</a:t>
            </a:r>
          </a:p>
          <a:p>
            <a:pPr lvl="1"/>
            <a:r>
              <a:rPr lang="en-US" dirty="0"/>
              <a:t>Evidence-based screening techniques</a:t>
            </a:r>
          </a:p>
          <a:p>
            <a:pPr lvl="1"/>
            <a:r>
              <a:rPr lang="en-US" dirty="0"/>
              <a:t>CPRS professionals</a:t>
            </a:r>
          </a:p>
          <a:p>
            <a:r>
              <a:rPr lang="en-US" dirty="0"/>
              <a:t>SBIRT training</a:t>
            </a:r>
          </a:p>
        </p:txBody>
      </p:sp>
    </p:spTree>
    <p:extLst>
      <p:ext uri="{BB962C8B-B14F-4D97-AF65-F5344CB8AC3E}">
        <p14:creationId xmlns:p14="http://schemas.microsoft.com/office/powerpoint/2010/main" val="293223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C819B-FEC8-405D-860D-7B93020000BB}"/>
              </a:ext>
            </a:extLst>
          </p:cNvPr>
          <p:cNvSpPr>
            <a:spLocks noGrp="1"/>
          </p:cNvSpPr>
          <p:nvPr>
            <p:ph type="title"/>
          </p:nvPr>
        </p:nvSpPr>
        <p:spPr/>
        <p:txBody>
          <a:bodyPr/>
          <a:lstStyle/>
          <a:p>
            <a:r>
              <a:rPr lang="en-US" dirty="0"/>
              <a:t>Funding Information</a:t>
            </a:r>
          </a:p>
        </p:txBody>
      </p:sp>
      <p:sp>
        <p:nvSpPr>
          <p:cNvPr id="3" name="Content Placeholder 2">
            <a:extLst>
              <a:ext uri="{FF2B5EF4-FFF2-40B4-BE49-F238E27FC236}">
                <a16:creationId xmlns:a16="http://schemas.microsoft.com/office/drawing/2014/main" id="{2D404997-7D53-4A46-B80D-FD90A583B82B}"/>
              </a:ext>
            </a:extLst>
          </p:cNvPr>
          <p:cNvSpPr>
            <a:spLocks noGrp="1"/>
          </p:cNvSpPr>
          <p:nvPr>
            <p:ph idx="1"/>
          </p:nvPr>
        </p:nvSpPr>
        <p:spPr/>
        <p:txBody>
          <a:bodyPr/>
          <a:lstStyle/>
          <a:p>
            <a:r>
              <a:rPr lang="en-US" dirty="0"/>
              <a:t>100% federally-funded by SAMHSA</a:t>
            </a:r>
          </a:p>
          <a:p>
            <a:pPr lvl="1"/>
            <a:r>
              <a:rPr lang="en-US" dirty="0"/>
              <a:t>Federal award period runs from September 30, 2018-September 29, 2020</a:t>
            </a:r>
          </a:p>
          <a:p>
            <a:r>
              <a:rPr lang="en-US" dirty="0"/>
              <a:t>This NOFO is considered a new application</a:t>
            </a:r>
          </a:p>
          <a:p>
            <a:r>
              <a:rPr lang="en-US" dirty="0"/>
              <a:t>Contracts will be awarded on a State Fiscal Year basis, beginning upon execution of the grant agreement and continuing for 24 months.  </a:t>
            </a:r>
          </a:p>
          <a:p>
            <a:r>
              <a:rPr lang="en-US" dirty="0"/>
              <a:t>Pre-award costs for services in anticipation of an award are not allowable. </a:t>
            </a:r>
          </a:p>
          <a:p>
            <a:r>
              <a:rPr lang="en-US" dirty="0"/>
              <a:t>Unexecuted Subcontractor Agreements and budgets must be pre-approved and on file with IDHS in accordance with the “Subawards” section of the current Contractual Policy Manual.  </a:t>
            </a:r>
          </a:p>
          <a:p>
            <a:endParaRPr lang="en-US" dirty="0"/>
          </a:p>
        </p:txBody>
      </p:sp>
    </p:spTree>
    <p:extLst>
      <p:ext uri="{BB962C8B-B14F-4D97-AF65-F5344CB8AC3E}">
        <p14:creationId xmlns:p14="http://schemas.microsoft.com/office/powerpoint/2010/main" val="195457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AA9E-0331-43AC-BF1D-86B03C3A5AB1}"/>
              </a:ext>
            </a:extLst>
          </p:cNvPr>
          <p:cNvSpPr>
            <a:spLocks noGrp="1"/>
          </p:cNvSpPr>
          <p:nvPr>
            <p:ph type="title"/>
          </p:nvPr>
        </p:nvSpPr>
        <p:spPr/>
        <p:txBody>
          <a:bodyPr/>
          <a:lstStyle/>
          <a:p>
            <a:r>
              <a:rPr lang="en-US" dirty="0"/>
              <a:t>Letter of Intent</a:t>
            </a:r>
          </a:p>
        </p:txBody>
      </p:sp>
      <p:sp>
        <p:nvSpPr>
          <p:cNvPr id="3" name="Content Placeholder 2">
            <a:extLst>
              <a:ext uri="{FF2B5EF4-FFF2-40B4-BE49-F238E27FC236}">
                <a16:creationId xmlns:a16="http://schemas.microsoft.com/office/drawing/2014/main" id="{7E26571E-A369-4626-A6BB-39D92338771B}"/>
              </a:ext>
            </a:extLst>
          </p:cNvPr>
          <p:cNvSpPr>
            <a:spLocks noGrp="1"/>
          </p:cNvSpPr>
          <p:nvPr>
            <p:ph idx="1"/>
          </p:nvPr>
        </p:nvSpPr>
        <p:spPr/>
        <p:txBody>
          <a:bodyPr/>
          <a:lstStyle/>
          <a:p>
            <a:r>
              <a:rPr lang="en-US" dirty="0"/>
              <a:t>Please submit  Letters of Intent on or before November 26, 2018 at 5 PM. </a:t>
            </a:r>
          </a:p>
          <a:p>
            <a:r>
              <a:rPr lang="en-US" dirty="0"/>
              <a:t>Letters should include:</a:t>
            </a:r>
          </a:p>
          <a:p>
            <a:pPr lvl="1"/>
            <a:r>
              <a:rPr lang="en-US" dirty="0"/>
              <a:t>Number and title of this funding opportunity </a:t>
            </a:r>
          </a:p>
          <a:p>
            <a:pPr lvl="1"/>
            <a:r>
              <a:rPr lang="en-US" dirty="0"/>
              <a:t>A few sentences describing the proposed project. </a:t>
            </a:r>
          </a:p>
          <a:p>
            <a:pPr lvl="1"/>
            <a:r>
              <a:rPr lang="en-US" dirty="0"/>
              <a:t>Organization name and the name, email address, and telephone number of a contact person.  </a:t>
            </a:r>
          </a:p>
          <a:p>
            <a:r>
              <a:rPr lang="en-US" dirty="0"/>
              <a:t>Send letters by email to </a:t>
            </a:r>
            <a:r>
              <a:rPr lang="en-US" dirty="0">
                <a:hlinkClick r:id="rId2"/>
              </a:rPr>
              <a:t>Joseph.Tracy@Illinois.gov</a:t>
            </a:r>
            <a:r>
              <a:rPr lang="en-US" dirty="0"/>
              <a:t>. </a:t>
            </a:r>
          </a:p>
          <a:p>
            <a:r>
              <a:rPr lang="en-US" dirty="0"/>
              <a:t>Subject line of email must be: </a:t>
            </a:r>
          </a:p>
          <a:p>
            <a:pPr lvl="1"/>
            <a:r>
              <a:rPr lang="en-US" dirty="0"/>
              <a:t>* Your Organization Name, 19-444-26-1747-01, LOI</a:t>
            </a:r>
          </a:p>
          <a:p>
            <a:endParaRPr lang="en-US" dirty="0"/>
          </a:p>
        </p:txBody>
      </p:sp>
    </p:spTree>
    <p:extLst>
      <p:ext uri="{BB962C8B-B14F-4D97-AF65-F5344CB8AC3E}">
        <p14:creationId xmlns:p14="http://schemas.microsoft.com/office/powerpoint/2010/main" val="1656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CA42-EE0F-4E02-BFA1-44D4FAAB048A}"/>
              </a:ext>
            </a:extLst>
          </p:cNvPr>
          <p:cNvSpPr>
            <a:spLocks noGrp="1"/>
          </p:cNvSpPr>
          <p:nvPr>
            <p:ph type="title"/>
          </p:nvPr>
        </p:nvSpPr>
        <p:spPr/>
        <p:txBody>
          <a:bodyPr/>
          <a:lstStyle/>
          <a:p>
            <a:r>
              <a:rPr lang="en-US" dirty="0"/>
              <a:t>Eligibility Information</a:t>
            </a:r>
          </a:p>
        </p:txBody>
      </p:sp>
      <p:sp>
        <p:nvSpPr>
          <p:cNvPr id="3" name="Content Placeholder 2">
            <a:extLst>
              <a:ext uri="{FF2B5EF4-FFF2-40B4-BE49-F238E27FC236}">
                <a16:creationId xmlns:a16="http://schemas.microsoft.com/office/drawing/2014/main" id="{D95B2BA8-6B9C-42EF-8E7C-00708A0D29E2}"/>
              </a:ext>
            </a:extLst>
          </p:cNvPr>
          <p:cNvSpPr>
            <a:spLocks noGrp="1"/>
          </p:cNvSpPr>
          <p:nvPr>
            <p:ph idx="1"/>
          </p:nvPr>
        </p:nvSpPr>
        <p:spPr/>
        <p:txBody>
          <a:bodyPr/>
          <a:lstStyle/>
          <a:p>
            <a:r>
              <a:rPr lang="en-US" dirty="0"/>
              <a:t>Must be in good standing with all state and federal tax entities and be certified as a vendor with the Illinois Office of the Comptroller. </a:t>
            </a:r>
          </a:p>
          <a:p>
            <a:r>
              <a:rPr lang="en-US" dirty="0"/>
              <a:t>Must complete GATA pre-qualification process. </a:t>
            </a:r>
          </a:p>
          <a:p>
            <a:r>
              <a:rPr lang="en-US" dirty="0"/>
              <a:t>Required to provide requested information as outlined in the NOFO to be considered for funding.  Successful proposals will serve as the applicant’s program plan and budget for the SFY 2019 grant period.  </a:t>
            </a:r>
          </a:p>
          <a:p>
            <a:endParaRPr lang="en-US" dirty="0"/>
          </a:p>
          <a:p>
            <a:endParaRPr lang="en-US" dirty="0"/>
          </a:p>
        </p:txBody>
      </p:sp>
    </p:spTree>
    <p:extLst>
      <p:ext uri="{BB962C8B-B14F-4D97-AF65-F5344CB8AC3E}">
        <p14:creationId xmlns:p14="http://schemas.microsoft.com/office/powerpoint/2010/main" val="235888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6626-4FA9-4AF2-BE32-FE6CDFE9A130}"/>
              </a:ext>
            </a:extLst>
          </p:cNvPr>
          <p:cNvSpPr>
            <a:spLocks noGrp="1"/>
          </p:cNvSpPr>
          <p:nvPr>
            <p:ph type="title"/>
          </p:nvPr>
        </p:nvSpPr>
        <p:spPr/>
        <p:txBody>
          <a:bodyPr>
            <a:normAutofit/>
          </a:bodyPr>
          <a:lstStyle/>
          <a:p>
            <a:r>
              <a:rPr lang="en-US" dirty="0"/>
              <a:t>Cost Information</a:t>
            </a:r>
          </a:p>
        </p:txBody>
      </p:sp>
      <p:sp>
        <p:nvSpPr>
          <p:cNvPr id="3" name="Content Placeholder 2">
            <a:extLst>
              <a:ext uri="{FF2B5EF4-FFF2-40B4-BE49-F238E27FC236}">
                <a16:creationId xmlns:a16="http://schemas.microsoft.com/office/drawing/2014/main" id="{8C671667-2032-4020-8F57-8517154DFD43}"/>
              </a:ext>
            </a:extLst>
          </p:cNvPr>
          <p:cNvSpPr>
            <a:spLocks noGrp="1"/>
          </p:cNvSpPr>
          <p:nvPr>
            <p:ph idx="1"/>
          </p:nvPr>
        </p:nvSpPr>
        <p:spPr/>
        <p:txBody>
          <a:bodyPr/>
          <a:lstStyle/>
          <a:p>
            <a:r>
              <a:rPr lang="en-US" dirty="0"/>
              <a:t>No cost sharing or match is required. </a:t>
            </a:r>
          </a:p>
          <a:p>
            <a:r>
              <a:rPr lang="en-US" dirty="0"/>
              <a:t>Indirect costs are allowed:</a:t>
            </a:r>
          </a:p>
          <a:p>
            <a:pPr lvl="1"/>
            <a:r>
              <a:rPr lang="en-US" dirty="0"/>
              <a:t>If you receive direct federal funding and have a Federally-Negotiated Indirect Cost Rate Agreement, you must provide a copy of letter confirming rate for SFY2019. </a:t>
            </a:r>
          </a:p>
          <a:p>
            <a:pPr lvl="1"/>
            <a:r>
              <a:rPr lang="en-US" dirty="0"/>
              <a:t>If you do not have a federally-negotiated rate, you may negotiate an indirect cost rate with the State</a:t>
            </a:r>
          </a:p>
          <a:p>
            <a:pPr lvl="2"/>
            <a:r>
              <a:rPr lang="en-US" dirty="0"/>
              <a:t>Indirect cost rate proposal must be submitted to the State of Illinois within 90 days of the notice of award. </a:t>
            </a:r>
          </a:p>
          <a:p>
            <a:pPr lvl="1"/>
            <a:r>
              <a:rPr lang="en-US" dirty="0"/>
              <a:t>Alternatively, you may:</a:t>
            </a:r>
          </a:p>
          <a:p>
            <a:pPr lvl="2"/>
            <a:r>
              <a:rPr lang="en-US" dirty="0"/>
              <a:t>Elect a de minimis rate of 10% of modified total direct costs.  </a:t>
            </a:r>
          </a:p>
          <a:p>
            <a:pPr lvl="2"/>
            <a:r>
              <a:rPr lang="en-US" dirty="0"/>
              <a:t>Choose not to charge any indirect costs to the award at all.  </a:t>
            </a:r>
          </a:p>
        </p:txBody>
      </p:sp>
    </p:spTree>
    <p:extLst>
      <p:ext uri="{BB962C8B-B14F-4D97-AF65-F5344CB8AC3E}">
        <p14:creationId xmlns:p14="http://schemas.microsoft.com/office/powerpoint/2010/main" val="378098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HS template 2 inside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a:t>Agenda for the Webinar</a:t>
            </a:r>
          </a:p>
        </p:txBody>
      </p:sp>
      <p:sp>
        <p:nvSpPr>
          <p:cNvPr id="6" name="Content Placeholder 5"/>
          <p:cNvSpPr>
            <a:spLocks noGrp="1"/>
          </p:cNvSpPr>
          <p:nvPr>
            <p:ph idx="1"/>
          </p:nvPr>
        </p:nvSpPr>
        <p:spPr/>
        <p:txBody>
          <a:bodyPr/>
          <a:lstStyle/>
          <a:p>
            <a:pPr marL="514350" indent="-514350">
              <a:buFont typeface="+mj-lt"/>
              <a:buAutoNum type="romanUcPeriod"/>
            </a:pPr>
            <a:r>
              <a:rPr lang="en-US" dirty="0"/>
              <a:t>Review Presentation</a:t>
            </a:r>
            <a:br>
              <a:rPr lang="en-US" dirty="0"/>
            </a:br>
            <a:endParaRPr lang="en-US" dirty="0"/>
          </a:p>
          <a:p>
            <a:pPr marL="514350" indent="-514350">
              <a:buFont typeface="+mj-lt"/>
              <a:buAutoNum type="romanUcPeriod"/>
            </a:pPr>
            <a:r>
              <a:rPr lang="en-US" dirty="0"/>
              <a:t>Questions will be taken at the end</a:t>
            </a:r>
            <a:br>
              <a:rPr lang="en-US" dirty="0"/>
            </a:br>
            <a:r>
              <a:rPr lang="en-US" i="1" dirty="0"/>
              <a:t>In addition to raising questions during the webinar, please send those same questions in writing so that we can accurately capture them for publication on our website.  Submit questions to</a:t>
            </a:r>
            <a:br>
              <a:rPr lang="en-US" i="1" dirty="0"/>
            </a:br>
            <a:r>
              <a:rPr lang="en-US" i="1" dirty="0">
                <a:hlinkClick r:id="rId3"/>
              </a:rPr>
              <a:t>Joseph.Tracy@Illinois.gov</a:t>
            </a:r>
            <a:r>
              <a:rPr lang="en-US" i="1" dirty="0"/>
              <a:t> and use “Illinois SOR-Hospital Screening and Warm Handoff-NOFO” in the subject line.</a:t>
            </a:r>
            <a:br>
              <a:rPr lang="en-US" i="1" dirty="0"/>
            </a:br>
            <a:endParaRPr lang="en-US" i="1" dirty="0"/>
          </a:p>
          <a:p>
            <a:pPr marL="514350" indent="-514350">
              <a:buFont typeface="+mj-lt"/>
              <a:buAutoNum type="romanUcPeriod"/>
            </a:pPr>
            <a:r>
              <a:rPr lang="en-US" dirty="0"/>
              <a:t>Answers to all questions submitted will be posted here:</a:t>
            </a:r>
            <a:br>
              <a:rPr lang="en-US" dirty="0"/>
            </a:br>
            <a:r>
              <a:rPr lang="en-US" u="sng" dirty="0">
                <a:highlight>
                  <a:srgbClr val="FFFFFF"/>
                </a:highlight>
                <a:hlinkClick r:id="rId4"/>
              </a:rPr>
              <a:t>http://www.dhs.state.il.us/page.aspx?item=114013</a:t>
            </a:r>
            <a:endParaRPr lang="en-US" i="1" dirty="0">
              <a:highlight>
                <a:srgbClr val="FFFFFF"/>
              </a:highlight>
            </a:endParaRPr>
          </a:p>
        </p:txBody>
      </p:sp>
    </p:spTree>
    <p:extLst>
      <p:ext uri="{BB962C8B-B14F-4D97-AF65-F5344CB8AC3E}">
        <p14:creationId xmlns:p14="http://schemas.microsoft.com/office/powerpoint/2010/main" val="52891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8E97-D6C1-4165-8073-439C09A17620}"/>
              </a:ext>
            </a:extLst>
          </p:cNvPr>
          <p:cNvSpPr>
            <a:spLocks noGrp="1"/>
          </p:cNvSpPr>
          <p:nvPr>
            <p:ph type="title"/>
          </p:nvPr>
        </p:nvSpPr>
        <p:spPr/>
        <p:txBody>
          <a:bodyPr/>
          <a:lstStyle/>
          <a:p>
            <a:r>
              <a:rPr lang="en-US" dirty="0"/>
              <a:t>Other Eligibility Information</a:t>
            </a:r>
          </a:p>
        </p:txBody>
      </p:sp>
      <p:sp>
        <p:nvSpPr>
          <p:cNvPr id="3" name="Content Placeholder 2">
            <a:extLst>
              <a:ext uri="{FF2B5EF4-FFF2-40B4-BE49-F238E27FC236}">
                <a16:creationId xmlns:a16="http://schemas.microsoft.com/office/drawing/2014/main" id="{C366C4C0-BCFC-45BD-A0D2-1B36C9A6AF0E}"/>
              </a:ext>
            </a:extLst>
          </p:cNvPr>
          <p:cNvSpPr>
            <a:spLocks noGrp="1"/>
          </p:cNvSpPr>
          <p:nvPr>
            <p:ph idx="1"/>
          </p:nvPr>
        </p:nvSpPr>
        <p:spPr/>
        <p:txBody>
          <a:bodyPr/>
          <a:lstStyle/>
          <a:p>
            <a:r>
              <a:rPr lang="en-US" dirty="0"/>
              <a:t>Must agree to required training and technical assistance. </a:t>
            </a:r>
          </a:p>
          <a:p>
            <a:r>
              <a:rPr lang="en-US" dirty="0"/>
              <a:t>Must agree not to expend funds on sectarian purposes.</a:t>
            </a:r>
          </a:p>
          <a:p>
            <a:r>
              <a:rPr lang="en-US" dirty="0"/>
              <a:t>Background checks are required for all program staff and volunteers who have contract with children and youth and have this as a written protocol.  </a:t>
            </a:r>
          </a:p>
          <a:p>
            <a:r>
              <a:rPr lang="en-US" dirty="0"/>
              <a:t>Must provide and maintain required personnel and technical capacity.  </a:t>
            </a:r>
          </a:p>
        </p:txBody>
      </p:sp>
    </p:spTree>
    <p:extLst>
      <p:ext uri="{BB962C8B-B14F-4D97-AF65-F5344CB8AC3E}">
        <p14:creationId xmlns:p14="http://schemas.microsoft.com/office/powerpoint/2010/main" val="70294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CC9B-90DA-4F36-A722-6587DB047A33}"/>
              </a:ext>
            </a:extLst>
          </p:cNvPr>
          <p:cNvSpPr>
            <a:spLocks noGrp="1"/>
          </p:cNvSpPr>
          <p:nvPr>
            <p:ph type="title"/>
          </p:nvPr>
        </p:nvSpPr>
        <p:spPr/>
        <p:txBody>
          <a:bodyPr>
            <a:normAutofit/>
          </a:bodyPr>
          <a:lstStyle/>
          <a:p>
            <a:r>
              <a:rPr lang="en-US" dirty="0"/>
              <a:t>Application Information</a:t>
            </a:r>
          </a:p>
        </p:txBody>
      </p:sp>
      <p:sp>
        <p:nvSpPr>
          <p:cNvPr id="3" name="Content Placeholder 2">
            <a:extLst>
              <a:ext uri="{FF2B5EF4-FFF2-40B4-BE49-F238E27FC236}">
                <a16:creationId xmlns:a16="http://schemas.microsoft.com/office/drawing/2014/main" id="{31423466-9A74-4019-8177-62FA1A76B21D}"/>
              </a:ext>
            </a:extLst>
          </p:cNvPr>
          <p:cNvSpPr>
            <a:spLocks noGrp="1"/>
          </p:cNvSpPr>
          <p:nvPr>
            <p:ph idx="1"/>
          </p:nvPr>
        </p:nvSpPr>
        <p:spPr/>
        <p:txBody>
          <a:bodyPr/>
          <a:lstStyle/>
          <a:p>
            <a:r>
              <a:rPr lang="en-US" dirty="0"/>
              <a:t>Narrative format</a:t>
            </a:r>
          </a:p>
          <a:p>
            <a:pPr lvl="1"/>
            <a:r>
              <a:rPr lang="en-US" dirty="0"/>
              <a:t>8.5” x 11”, 1 inch margins </a:t>
            </a:r>
          </a:p>
          <a:p>
            <a:pPr lvl="1"/>
            <a:r>
              <a:rPr lang="en-US" dirty="0"/>
              <a:t>Single spaced, Times New Roman, 12 point font </a:t>
            </a:r>
          </a:p>
          <a:p>
            <a:pPr lvl="2"/>
            <a:r>
              <a:rPr lang="en-US" dirty="0"/>
              <a:t>10 point font acceptable for charts, tables, and footnotes</a:t>
            </a:r>
          </a:p>
          <a:p>
            <a:pPr lvl="1"/>
            <a:r>
              <a:rPr lang="en-US" dirty="0"/>
              <a:t>Use page numbers on entire narrative, including appendices</a:t>
            </a:r>
          </a:p>
          <a:p>
            <a:pPr lvl="2"/>
            <a:r>
              <a:rPr lang="en-US" dirty="0"/>
              <a:t>Proposal narrative not to exceed ten pages</a:t>
            </a:r>
          </a:p>
          <a:p>
            <a:r>
              <a:rPr lang="en-US" dirty="0"/>
              <a:t>Additional proposal components:</a:t>
            </a:r>
          </a:p>
          <a:p>
            <a:pPr lvl="1"/>
            <a:r>
              <a:rPr lang="en-US" dirty="0"/>
              <a:t>Uniform State Grant Application </a:t>
            </a:r>
            <a:br>
              <a:rPr lang="en-US" dirty="0"/>
            </a:br>
            <a:r>
              <a:rPr lang="en-US" sz="1400" dirty="0">
                <a:hlinkClick r:id="rId2"/>
              </a:rPr>
              <a:t>http://www.dhs.state.il.us/OneNetLibrary/27896/documents/By_Division/SUPR/Applications/GA-19-444-26-1747-01.pdf</a:t>
            </a:r>
            <a:r>
              <a:rPr lang="en-US" sz="1400" dirty="0"/>
              <a:t> </a:t>
            </a:r>
          </a:p>
          <a:p>
            <a:pPr lvl="1"/>
            <a:r>
              <a:rPr lang="en-US" dirty="0"/>
              <a:t>Uniform Grant Expense-Based Budget</a:t>
            </a:r>
            <a:br>
              <a:rPr lang="en-US" dirty="0"/>
            </a:br>
            <a:r>
              <a:rPr lang="en-US" sz="1400" dirty="0">
                <a:hlinkClick r:id="rId3"/>
              </a:rPr>
              <a:t>http://www.dhs.state.il.us/onenetlibrary/12/documents/Forms/GOMBGATU-3002.pdf</a:t>
            </a:r>
            <a:r>
              <a:rPr lang="en-US" sz="1400" dirty="0"/>
              <a:t> </a:t>
            </a:r>
          </a:p>
          <a:p>
            <a:pPr lvl="1"/>
            <a:endParaRPr lang="en-US" dirty="0"/>
          </a:p>
          <a:p>
            <a:pPr lvl="1"/>
            <a:endParaRPr lang="en-US" dirty="0"/>
          </a:p>
        </p:txBody>
      </p:sp>
    </p:spTree>
    <p:extLst>
      <p:ext uri="{BB962C8B-B14F-4D97-AF65-F5344CB8AC3E}">
        <p14:creationId xmlns:p14="http://schemas.microsoft.com/office/powerpoint/2010/main" val="392912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0083-4E13-48AE-A0A8-FCEC7FB12551}"/>
              </a:ext>
            </a:extLst>
          </p:cNvPr>
          <p:cNvSpPr>
            <a:spLocks noGrp="1"/>
          </p:cNvSpPr>
          <p:nvPr>
            <p:ph type="title"/>
          </p:nvPr>
        </p:nvSpPr>
        <p:spPr/>
        <p:txBody>
          <a:bodyPr/>
          <a:lstStyle/>
          <a:p>
            <a:r>
              <a:rPr lang="en-US" dirty="0"/>
              <a:t>Submission Information</a:t>
            </a:r>
          </a:p>
        </p:txBody>
      </p:sp>
      <p:sp>
        <p:nvSpPr>
          <p:cNvPr id="3" name="Content Placeholder 2">
            <a:extLst>
              <a:ext uri="{FF2B5EF4-FFF2-40B4-BE49-F238E27FC236}">
                <a16:creationId xmlns:a16="http://schemas.microsoft.com/office/drawing/2014/main" id="{4D1DCED4-953B-4FEA-875E-5108A5E54423}"/>
              </a:ext>
            </a:extLst>
          </p:cNvPr>
          <p:cNvSpPr>
            <a:spLocks noGrp="1"/>
          </p:cNvSpPr>
          <p:nvPr>
            <p:ph idx="1"/>
          </p:nvPr>
        </p:nvSpPr>
        <p:spPr>
          <a:xfrm>
            <a:off x="457200" y="1411550"/>
            <a:ext cx="8229600" cy="4714613"/>
          </a:xfrm>
        </p:spPr>
        <p:txBody>
          <a:bodyPr>
            <a:normAutofit/>
          </a:bodyPr>
          <a:lstStyle/>
          <a:p>
            <a:r>
              <a:rPr lang="en-US" sz="1800" dirty="0"/>
              <a:t>Applications due no later than 12:00 PM on December 3, 2018.</a:t>
            </a:r>
          </a:p>
          <a:p>
            <a:r>
              <a:rPr lang="en-US" sz="1800" dirty="0"/>
              <a:t>Applications are to be submitted in a single email to </a:t>
            </a:r>
            <a:r>
              <a:rPr lang="en-US" sz="1800" dirty="0">
                <a:hlinkClick r:id="rId2"/>
              </a:rPr>
              <a:t>DHS.GrantApp@Illinois.Gov</a:t>
            </a:r>
            <a:r>
              <a:rPr lang="en-US" sz="1800" dirty="0"/>
              <a:t>. </a:t>
            </a:r>
          </a:p>
          <a:p>
            <a:r>
              <a:rPr lang="en-US" sz="1800" dirty="0"/>
              <a:t>Applications submitted by mail, overnight mail, diskette, or fax machine will not be accepted.  </a:t>
            </a:r>
          </a:p>
          <a:p>
            <a:r>
              <a:rPr lang="en-US" sz="1800" dirty="0"/>
              <a:t>The opportunity number and program contact must be in the subject line: </a:t>
            </a:r>
            <a:br>
              <a:rPr lang="en-US" sz="1800" dirty="0"/>
            </a:br>
            <a:r>
              <a:rPr lang="en-US" sz="1600" i="1" dirty="0"/>
              <a:t>Your Organization Name</a:t>
            </a:r>
            <a:r>
              <a:rPr lang="en-US" sz="1600" dirty="0"/>
              <a:t>, 19-44-26-1747-01, Joseph Tracy</a:t>
            </a:r>
          </a:p>
          <a:p>
            <a:r>
              <a:rPr lang="en-US" sz="1800" dirty="0"/>
              <a:t>The application email must contain three PDF attachments, each using a standard naming convention:</a:t>
            </a:r>
            <a:br>
              <a:rPr lang="en-US" sz="1800" dirty="0"/>
            </a:br>
            <a:endParaRPr lang="en-US" sz="1800" dirty="0"/>
          </a:p>
        </p:txBody>
      </p:sp>
      <p:graphicFrame>
        <p:nvGraphicFramePr>
          <p:cNvPr id="4" name="Table 3">
            <a:extLst>
              <a:ext uri="{FF2B5EF4-FFF2-40B4-BE49-F238E27FC236}">
                <a16:creationId xmlns:a16="http://schemas.microsoft.com/office/drawing/2014/main" id="{2755FE08-5843-455E-82F6-0467F42020B5}"/>
              </a:ext>
            </a:extLst>
          </p:cNvPr>
          <p:cNvGraphicFramePr>
            <a:graphicFrameLocks noGrp="1"/>
          </p:cNvGraphicFramePr>
          <p:nvPr>
            <p:extLst>
              <p:ext uri="{D42A27DB-BD31-4B8C-83A1-F6EECF244321}">
                <p14:modId xmlns:p14="http://schemas.microsoft.com/office/powerpoint/2010/main" val="487654111"/>
              </p:ext>
            </p:extLst>
          </p:nvPr>
        </p:nvGraphicFramePr>
        <p:xfrm>
          <a:off x="727969" y="4323207"/>
          <a:ext cx="7958831" cy="1483360"/>
        </p:xfrm>
        <a:graphic>
          <a:graphicData uri="http://schemas.openxmlformats.org/drawingml/2006/table">
            <a:tbl>
              <a:tblPr firstRow="1" bandRow="1">
                <a:tableStyleId>{5C22544A-7EE6-4342-B048-85BDC9FD1C3A}</a:tableStyleId>
              </a:tblPr>
              <a:tblGrid>
                <a:gridCol w="2901470">
                  <a:extLst>
                    <a:ext uri="{9D8B030D-6E8A-4147-A177-3AD203B41FA5}">
                      <a16:colId xmlns:a16="http://schemas.microsoft.com/office/drawing/2014/main" val="1152246338"/>
                    </a:ext>
                  </a:extLst>
                </a:gridCol>
                <a:gridCol w="5057361">
                  <a:extLst>
                    <a:ext uri="{9D8B030D-6E8A-4147-A177-3AD203B41FA5}">
                      <a16:colId xmlns:a16="http://schemas.microsoft.com/office/drawing/2014/main" val="4210352749"/>
                    </a:ext>
                  </a:extLst>
                </a:gridCol>
              </a:tblGrid>
              <a:tr h="370840">
                <a:tc>
                  <a:txBody>
                    <a:bodyPr/>
                    <a:lstStyle/>
                    <a:p>
                      <a:r>
                        <a:rPr lang="en-US" dirty="0"/>
                        <a:t>Attachment</a:t>
                      </a:r>
                    </a:p>
                  </a:txBody>
                  <a:tcPr/>
                </a:tc>
                <a:tc>
                  <a:txBody>
                    <a:bodyPr/>
                    <a:lstStyle/>
                    <a:p>
                      <a:r>
                        <a:rPr lang="en-US" dirty="0"/>
                        <a:t>Naming Convention</a:t>
                      </a:r>
                    </a:p>
                  </a:txBody>
                  <a:tcPr/>
                </a:tc>
                <a:extLst>
                  <a:ext uri="{0D108BD9-81ED-4DB2-BD59-A6C34878D82A}">
                    <a16:rowId xmlns:a16="http://schemas.microsoft.com/office/drawing/2014/main" val="347839554"/>
                  </a:ext>
                </a:extLst>
              </a:tr>
              <a:tr h="370840">
                <a:tc>
                  <a:txBody>
                    <a:bodyPr/>
                    <a:lstStyle/>
                    <a:p>
                      <a:r>
                        <a:rPr lang="en-US" sz="1600" dirty="0"/>
                        <a:t>Uniform State Grant Application</a:t>
                      </a:r>
                    </a:p>
                  </a:txBody>
                  <a:tcPr/>
                </a:tc>
                <a:tc>
                  <a:txBody>
                    <a:bodyPr/>
                    <a:lstStyle/>
                    <a:p>
                      <a:r>
                        <a:rPr lang="en-US" sz="1200" i="1" dirty="0"/>
                        <a:t>Your Organization Name</a:t>
                      </a:r>
                      <a:r>
                        <a:rPr lang="en-US" sz="1200" dirty="0"/>
                        <a:t>, 19-444-26-1747-01, Uniform State Grant Application</a:t>
                      </a:r>
                    </a:p>
                  </a:txBody>
                  <a:tcPr/>
                </a:tc>
                <a:extLst>
                  <a:ext uri="{0D108BD9-81ED-4DB2-BD59-A6C34878D82A}">
                    <a16:rowId xmlns:a16="http://schemas.microsoft.com/office/drawing/2014/main" val="3097226828"/>
                  </a:ext>
                </a:extLst>
              </a:tr>
              <a:tr h="370840">
                <a:tc>
                  <a:txBody>
                    <a:bodyPr/>
                    <a:lstStyle/>
                    <a:p>
                      <a:r>
                        <a:rPr lang="en-US" sz="1600" dirty="0"/>
                        <a:t>Grant Expense-Based Budget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Your Organization Name</a:t>
                      </a:r>
                      <a:r>
                        <a:rPr kumimoji="0" lang="en-US" sz="1200" b="0" i="0" u="none" strike="noStrike" kern="1200" cap="none" spc="0" normalizeH="0" baseline="0" noProof="0" dirty="0">
                          <a:ln>
                            <a:noFill/>
                          </a:ln>
                          <a:solidFill>
                            <a:prstClr val="black"/>
                          </a:solidFill>
                          <a:effectLst/>
                          <a:uLnTx/>
                          <a:uFillTx/>
                          <a:latin typeface="+mn-lt"/>
                          <a:ea typeface="+mn-ea"/>
                          <a:cs typeface="+mn-cs"/>
                        </a:rPr>
                        <a:t>, 19-444-26-1747-01, Grant Expense-Based Budget</a:t>
                      </a:r>
                      <a:endParaRPr lang="en-US" sz="1600" dirty="0"/>
                    </a:p>
                  </a:txBody>
                  <a:tcPr/>
                </a:tc>
                <a:extLst>
                  <a:ext uri="{0D108BD9-81ED-4DB2-BD59-A6C34878D82A}">
                    <a16:rowId xmlns:a16="http://schemas.microsoft.com/office/drawing/2014/main" val="385549869"/>
                  </a:ext>
                </a:extLst>
              </a:tr>
              <a:tr h="370840">
                <a:tc>
                  <a:txBody>
                    <a:bodyPr/>
                    <a:lstStyle/>
                    <a:p>
                      <a:r>
                        <a:rPr lang="en-US" sz="1600" dirty="0"/>
                        <a:t>Proposal Narrative</a:t>
                      </a:r>
                    </a:p>
                  </a:txBody>
                  <a:tcPr/>
                </a:tc>
                <a:tc>
                  <a:txBody>
                    <a:bodyPr/>
                    <a:lstStyle/>
                    <a:p>
                      <a:r>
                        <a:rPr kumimoji="0" lang="en-US" sz="1200" b="0" i="1" u="none" strike="noStrike" kern="1200" cap="none" spc="0" normalizeH="0" baseline="0" noProof="0" dirty="0">
                          <a:ln>
                            <a:noFill/>
                          </a:ln>
                          <a:solidFill>
                            <a:prstClr val="black"/>
                          </a:solidFill>
                          <a:effectLst/>
                          <a:uLnTx/>
                          <a:uFillTx/>
                          <a:latin typeface="+mn-lt"/>
                          <a:ea typeface="+mn-ea"/>
                          <a:cs typeface="+mn-cs"/>
                        </a:rPr>
                        <a:t>Your Organization Name</a:t>
                      </a:r>
                      <a:r>
                        <a:rPr kumimoji="0" lang="en-US" sz="1200" b="0" i="0" u="none" strike="noStrike" kern="1200" cap="none" spc="0" normalizeH="0" baseline="0" noProof="0" dirty="0">
                          <a:ln>
                            <a:noFill/>
                          </a:ln>
                          <a:solidFill>
                            <a:prstClr val="black"/>
                          </a:solidFill>
                          <a:effectLst/>
                          <a:uLnTx/>
                          <a:uFillTx/>
                          <a:latin typeface="+mn-lt"/>
                          <a:ea typeface="+mn-ea"/>
                          <a:cs typeface="+mn-cs"/>
                        </a:rPr>
                        <a:t>, 19-444-26-1747-01, Proposal Narrative</a:t>
                      </a:r>
                      <a:endParaRPr lang="en-US" sz="1600" dirty="0"/>
                    </a:p>
                  </a:txBody>
                  <a:tcPr/>
                </a:tc>
                <a:extLst>
                  <a:ext uri="{0D108BD9-81ED-4DB2-BD59-A6C34878D82A}">
                    <a16:rowId xmlns:a16="http://schemas.microsoft.com/office/drawing/2014/main" val="2963743733"/>
                  </a:ext>
                </a:extLst>
              </a:tr>
            </a:tbl>
          </a:graphicData>
        </a:graphic>
      </p:graphicFrame>
    </p:spTree>
    <p:extLst>
      <p:ext uri="{BB962C8B-B14F-4D97-AF65-F5344CB8AC3E}">
        <p14:creationId xmlns:p14="http://schemas.microsoft.com/office/powerpoint/2010/main" val="147981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A0BF-B9CE-4612-BB28-4098CC4B3AD6}"/>
              </a:ext>
            </a:extLst>
          </p:cNvPr>
          <p:cNvSpPr>
            <a:spLocks noGrp="1"/>
          </p:cNvSpPr>
          <p:nvPr>
            <p:ph type="title"/>
          </p:nvPr>
        </p:nvSpPr>
        <p:spPr/>
        <p:txBody>
          <a:bodyPr/>
          <a:lstStyle/>
          <a:p>
            <a:r>
              <a:rPr lang="en-US" dirty="0"/>
              <a:t>Proposal Narrative Content</a:t>
            </a:r>
          </a:p>
        </p:txBody>
      </p:sp>
      <p:sp>
        <p:nvSpPr>
          <p:cNvPr id="3" name="Content Placeholder 2">
            <a:extLst>
              <a:ext uri="{FF2B5EF4-FFF2-40B4-BE49-F238E27FC236}">
                <a16:creationId xmlns:a16="http://schemas.microsoft.com/office/drawing/2014/main" id="{B22EFB06-9545-4D69-AC87-39B2C35657DB}"/>
              </a:ext>
            </a:extLst>
          </p:cNvPr>
          <p:cNvSpPr>
            <a:spLocks noGrp="1"/>
          </p:cNvSpPr>
          <p:nvPr>
            <p:ph idx="1"/>
          </p:nvPr>
        </p:nvSpPr>
        <p:spPr/>
        <p:txBody>
          <a:bodyPr/>
          <a:lstStyle/>
          <a:p>
            <a:r>
              <a:rPr lang="en-US" dirty="0"/>
              <a:t>Each section must have a heading that corresponds to the headings in Section E. of the NOFO (Application Review Information).  </a:t>
            </a:r>
          </a:p>
          <a:p>
            <a:r>
              <a:rPr lang="en-US" dirty="0"/>
              <a:t>Within each section you must indicate the Section letter and number in your response.</a:t>
            </a:r>
          </a:p>
          <a:p>
            <a:r>
              <a:rPr lang="en-US" dirty="0"/>
              <a:t>If you believe that the subject has been adequately addressed in another part of the application narrative, provide the cross reference to the appropriate part of the narrative. </a:t>
            </a:r>
          </a:p>
          <a:p>
            <a:r>
              <a:rPr lang="en-US" dirty="0"/>
              <a:t>The application narrative may not exceed ten pages; any narrative in excess of ten pages will be excluded from the review process. </a:t>
            </a:r>
          </a:p>
        </p:txBody>
      </p:sp>
    </p:spTree>
    <p:extLst>
      <p:ext uri="{BB962C8B-B14F-4D97-AF65-F5344CB8AC3E}">
        <p14:creationId xmlns:p14="http://schemas.microsoft.com/office/powerpoint/2010/main" val="299452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lstStyle/>
          <a:p>
            <a:pPr marL="457200" indent="-457200">
              <a:buFont typeface="+mj-lt"/>
              <a:buAutoNum type="alphaUcPeriod"/>
            </a:pPr>
            <a:r>
              <a:rPr lang="en-US" dirty="0"/>
              <a:t>Lead Organization Qualifications (20 points)</a:t>
            </a:r>
          </a:p>
          <a:p>
            <a:pPr lvl="1"/>
            <a:r>
              <a:rPr lang="en-US" sz="1800" dirty="0"/>
              <a:t>Describe hospital service array; identify departments where screening and warm handoff services will be available; provide patient demographic information.  </a:t>
            </a:r>
          </a:p>
          <a:p>
            <a:pPr lvl="1"/>
            <a:r>
              <a:rPr lang="en-US" sz="1800" dirty="0"/>
              <a:t>Describe hospital capacity to implement proposed program, including:</a:t>
            </a:r>
          </a:p>
          <a:p>
            <a:pPr lvl="2"/>
            <a:r>
              <a:rPr lang="en-US" sz="1600" dirty="0"/>
              <a:t>Experience with SBIRT and motivational interviewing</a:t>
            </a:r>
          </a:p>
          <a:p>
            <a:pPr lvl="2"/>
            <a:r>
              <a:rPr lang="en-US" sz="1600" dirty="0"/>
              <a:t>Capacity to add CPRS professionals to staffing array</a:t>
            </a:r>
          </a:p>
          <a:p>
            <a:pPr lvl="2"/>
            <a:r>
              <a:rPr lang="en-US" sz="1600" dirty="0"/>
              <a:t>DATA-waivered providers</a:t>
            </a:r>
          </a:p>
          <a:p>
            <a:pPr lvl="2"/>
            <a:r>
              <a:rPr lang="en-US" sz="1600" dirty="0"/>
              <a:t>Service and referral networks relevant to SUD</a:t>
            </a:r>
          </a:p>
          <a:p>
            <a:pPr lvl="1"/>
            <a:r>
              <a:rPr lang="en-US" sz="1800" dirty="0"/>
              <a:t>Senior Leader/Champion</a:t>
            </a:r>
          </a:p>
          <a:p>
            <a:pPr lvl="1"/>
            <a:r>
              <a:rPr lang="en-US" sz="1800" dirty="0"/>
              <a:t>Project Director</a:t>
            </a:r>
          </a:p>
          <a:p>
            <a:pPr lvl="1"/>
            <a:r>
              <a:rPr lang="en-US" sz="1800" dirty="0"/>
              <a:t>MAT service provider network</a:t>
            </a:r>
          </a:p>
        </p:txBody>
      </p:sp>
    </p:spTree>
    <p:extLst>
      <p:ext uri="{BB962C8B-B14F-4D97-AF65-F5344CB8AC3E}">
        <p14:creationId xmlns:p14="http://schemas.microsoft.com/office/powerpoint/2010/main" val="1453022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normAutofit/>
          </a:bodyPr>
          <a:lstStyle/>
          <a:p>
            <a:pPr marL="457200" indent="-457200">
              <a:buFont typeface="+mj-lt"/>
              <a:buAutoNum type="alphaUcPeriod" startAt="2"/>
            </a:pPr>
            <a:r>
              <a:rPr lang="en-US" dirty="0"/>
              <a:t>Population of Focus and Statement of Need (20 points)</a:t>
            </a:r>
          </a:p>
          <a:p>
            <a:pPr lvl="1"/>
            <a:r>
              <a:rPr lang="en-US" dirty="0"/>
              <a:t>Identify and describe population and communities that gain access to screening and warm handoff services, and discuss impact that OUD has had on these groups. </a:t>
            </a:r>
          </a:p>
          <a:p>
            <a:pPr lvl="2"/>
            <a:r>
              <a:rPr lang="en-US" dirty="0"/>
              <a:t>Geographic service area and demographic profile.</a:t>
            </a:r>
          </a:p>
          <a:p>
            <a:pPr lvl="2"/>
            <a:r>
              <a:rPr lang="en-US" dirty="0"/>
              <a:t>Impact of OUD among residents of service area and among hospital patients, using IDPH Opioid Data Dashboard and hospital-specific data</a:t>
            </a:r>
          </a:p>
          <a:p>
            <a:pPr lvl="2"/>
            <a:r>
              <a:rPr lang="en-US" dirty="0"/>
              <a:t>Evidence of need to develop proposed services.</a:t>
            </a:r>
          </a:p>
        </p:txBody>
      </p:sp>
    </p:spTree>
    <p:extLst>
      <p:ext uri="{BB962C8B-B14F-4D97-AF65-F5344CB8AC3E}">
        <p14:creationId xmlns:p14="http://schemas.microsoft.com/office/powerpoint/2010/main" val="252318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normAutofit/>
          </a:bodyPr>
          <a:lstStyle/>
          <a:p>
            <a:pPr marL="457200" indent="-457200">
              <a:buFont typeface="+mj-lt"/>
              <a:buAutoNum type="alphaUcPeriod" startAt="3"/>
            </a:pPr>
            <a:r>
              <a:rPr lang="en-US" dirty="0"/>
              <a:t>Description of Plan and Scope (40 points)</a:t>
            </a:r>
          </a:p>
          <a:p>
            <a:pPr lvl="1"/>
            <a:r>
              <a:rPr lang="en-US" dirty="0"/>
              <a:t>Detailed description of proposed program design</a:t>
            </a:r>
          </a:p>
          <a:p>
            <a:pPr lvl="2"/>
            <a:r>
              <a:rPr lang="en-US" dirty="0"/>
              <a:t>Screening: Use of evidence-based approaches; targeting; 24-hour availability</a:t>
            </a:r>
          </a:p>
          <a:p>
            <a:pPr lvl="2"/>
            <a:r>
              <a:rPr lang="en-US" dirty="0"/>
              <a:t>Role of CPRS; recruitment and integration</a:t>
            </a:r>
          </a:p>
          <a:p>
            <a:pPr lvl="2"/>
            <a:r>
              <a:rPr lang="en-US" dirty="0"/>
              <a:t>MAT assessment and induction</a:t>
            </a:r>
          </a:p>
          <a:p>
            <a:pPr lvl="2"/>
            <a:r>
              <a:rPr lang="en-US" dirty="0"/>
              <a:t>Discharge planning process: patient engagement, staffing</a:t>
            </a:r>
          </a:p>
          <a:p>
            <a:pPr lvl="2"/>
            <a:r>
              <a:rPr lang="en-US" dirty="0"/>
              <a:t>Coverage and affordability of treatment plan</a:t>
            </a:r>
          </a:p>
          <a:p>
            <a:pPr lvl="2"/>
            <a:r>
              <a:rPr lang="en-US" dirty="0"/>
              <a:t>Naloxone dispensing</a:t>
            </a:r>
          </a:p>
          <a:p>
            <a:pPr lvl="2"/>
            <a:r>
              <a:rPr lang="en-US" dirty="0"/>
              <a:t>Transportation</a:t>
            </a:r>
          </a:p>
          <a:p>
            <a:pPr lvl="2"/>
            <a:r>
              <a:rPr lang="en-US" dirty="0"/>
              <a:t>Ongoing case management and recovery support</a:t>
            </a:r>
          </a:p>
        </p:txBody>
      </p:sp>
    </p:spTree>
    <p:extLst>
      <p:ext uri="{BB962C8B-B14F-4D97-AF65-F5344CB8AC3E}">
        <p14:creationId xmlns:p14="http://schemas.microsoft.com/office/powerpoint/2010/main" val="130863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normAutofit/>
          </a:bodyPr>
          <a:lstStyle/>
          <a:p>
            <a:pPr marL="457200" indent="-457200">
              <a:buFont typeface="+mj-lt"/>
              <a:buAutoNum type="alphaUcPeriod" startAt="3"/>
            </a:pPr>
            <a:r>
              <a:rPr lang="en-US" dirty="0"/>
              <a:t>Description of Plan and Scope (40 points), continued </a:t>
            </a:r>
          </a:p>
          <a:p>
            <a:pPr lvl="1"/>
            <a:r>
              <a:rPr lang="en-US" dirty="0"/>
              <a:t>How will hospital establish, maintain, and sustain organizational capacity to deliver effective OUD screening and warm handoff services?</a:t>
            </a:r>
          </a:p>
          <a:p>
            <a:pPr lvl="2"/>
            <a:r>
              <a:rPr lang="en-US" dirty="0"/>
              <a:t>Senior leader/champion</a:t>
            </a:r>
          </a:p>
          <a:p>
            <a:pPr lvl="2"/>
            <a:r>
              <a:rPr lang="en-US" dirty="0"/>
              <a:t>Project director</a:t>
            </a:r>
          </a:p>
          <a:p>
            <a:pPr lvl="2"/>
            <a:r>
              <a:rPr lang="en-US" dirty="0"/>
              <a:t>Referral network of IDHS/SUPR licensed MAT and other SUD treatment providers</a:t>
            </a:r>
          </a:p>
          <a:p>
            <a:pPr lvl="2"/>
            <a:r>
              <a:rPr lang="en-US" dirty="0"/>
              <a:t>Referral network of other health and human service providers</a:t>
            </a:r>
          </a:p>
          <a:p>
            <a:pPr lvl="2"/>
            <a:r>
              <a:rPr lang="en-US" dirty="0"/>
              <a:t>Learning collaborative</a:t>
            </a:r>
          </a:p>
          <a:p>
            <a:pPr lvl="2"/>
            <a:r>
              <a:rPr lang="en-US" dirty="0"/>
              <a:t>DATA-waivered providers</a:t>
            </a:r>
          </a:p>
          <a:p>
            <a:pPr lvl="2"/>
            <a:r>
              <a:rPr lang="en-US" dirty="0"/>
              <a:t>Unduplicated number of patients to whom you propose to deliver SBIRT warm handoff services during the 24-month funding period </a:t>
            </a:r>
          </a:p>
          <a:p>
            <a:pPr lvl="2"/>
            <a:endParaRPr lang="en-US" dirty="0"/>
          </a:p>
        </p:txBody>
      </p:sp>
    </p:spTree>
    <p:extLst>
      <p:ext uri="{BB962C8B-B14F-4D97-AF65-F5344CB8AC3E}">
        <p14:creationId xmlns:p14="http://schemas.microsoft.com/office/powerpoint/2010/main" val="296515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normAutofit lnSpcReduction="10000"/>
          </a:bodyPr>
          <a:lstStyle/>
          <a:p>
            <a:pPr marL="457200" indent="-457200">
              <a:buFont typeface="+mj-lt"/>
              <a:buAutoNum type="alphaUcPeriod" startAt="4"/>
            </a:pPr>
            <a:r>
              <a:rPr lang="en-US" dirty="0"/>
              <a:t>Performance Reporting</a:t>
            </a:r>
          </a:p>
          <a:p>
            <a:pPr lvl="1"/>
            <a:r>
              <a:rPr lang="en-US" dirty="0"/>
              <a:t>Experience with SUD and OUD reporting; what types of data are available?</a:t>
            </a:r>
          </a:p>
          <a:p>
            <a:pPr lvl="1"/>
            <a:r>
              <a:rPr lang="en-US" dirty="0"/>
              <a:t>Experience with collection and reporting of data to external funders; any experience with the SAMHSA/CSAT GPRA tool?</a:t>
            </a:r>
          </a:p>
          <a:p>
            <a:pPr lvl="1"/>
            <a:r>
              <a:rPr lang="en-US" dirty="0"/>
              <a:t>Capacity and commitment to collect and report data specified in this NOFO.  </a:t>
            </a:r>
          </a:p>
          <a:p>
            <a:pPr lvl="1"/>
            <a:r>
              <a:rPr lang="en-US" dirty="0"/>
              <a:t>Experience developing and using data to assess use of care guidelines in practice settings, patient outcomes, and patient experience of care. </a:t>
            </a:r>
          </a:p>
          <a:p>
            <a:pPr lvl="1"/>
            <a:r>
              <a:rPr lang="en-US" dirty="0"/>
              <a:t>Experience with quality improvement activities to improve provision of care</a:t>
            </a:r>
          </a:p>
          <a:p>
            <a:pPr lvl="1"/>
            <a:r>
              <a:rPr lang="en-US" dirty="0"/>
              <a:t>Experience sharing measurements and results for planning and evaluation purposes</a:t>
            </a:r>
          </a:p>
          <a:p>
            <a:pPr lvl="1"/>
            <a:endParaRPr lang="en-US" dirty="0"/>
          </a:p>
        </p:txBody>
      </p:sp>
    </p:spTree>
    <p:extLst>
      <p:ext uri="{BB962C8B-B14F-4D97-AF65-F5344CB8AC3E}">
        <p14:creationId xmlns:p14="http://schemas.microsoft.com/office/powerpoint/2010/main" val="408665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F17-17DB-4DD2-BCA4-91312C0C3793}"/>
              </a:ext>
            </a:extLst>
          </p:cNvPr>
          <p:cNvSpPr>
            <a:spLocks noGrp="1"/>
          </p:cNvSpPr>
          <p:nvPr>
            <p:ph type="title"/>
          </p:nvPr>
        </p:nvSpPr>
        <p:spPr/>
        <p:txBody>
          <a:bodyPr/>
          <a:lstStyle/>
          <a:p>
            <a:r>
              <a:rPr lang="en-US" dirty="0"/>
              <a:t>Application Narrative Components</a:t>
            </a:r>
          </a:p>
        </p:txBody>
      </p:sp>
      <p:sp>
        <p:nvSpPr>
          <p:cNvPr id="3" name="Content Placeholder 2">
            <a:extLst>
              <a:ext uri="{FF2B5EF4-FFF2-40B4-BE49-F238E27FC236}">
                <a16:creationId xmlns:a16="http://schemas.microsoft.com/office/drawing/2014/main" id="{9E34FB10-4C9F-43FD-9F8D-110BD7D06F57}"/>
              </a:ext>
            </a:extLst>
          </p:cNvPr>
          <p:cNvSpPr>
            <a:spLocks noGrp="1"/>
          </p:cNvSpPr>
          <p:nvPr>
            <p:ph idx="1"/>
          </p:nvPr>
        </p:nvSpPr>
        <p:spPr/>
        <p:txBody>
          <a:bodyPr>
            <a:normAutofit/>
          </a:bodyPr>
          <a:lstStyle/>
          <a:p>
            <a:pPr marL="514350" indent="-457200">
              <a:buFont typeface="+mj-lt"/>
              <a:buAutoNum type="alphaUcPeriod" startAt="5"/>
            </a:pPr>
            <a:r>
              <a:rPr lang="en-US" dirty="0"/>
              <a:t>Budget and Budget Narrative (not scored)</a:t>
            </a:r>
          </a:p>
          <a:p>
            <a:pPr marL="914400" lvl="1" indent="-457200"/>
            <a:r>
              <a:rPr lang="en-US" dirty="0"/>
              <a:t>No page limit</a:t>
            </a:r>
          </a:p>
          <a:p>
            <a:pPr marL="914400" lvl="1" indent="-457200"/>
            <a:r>
              <a:rPr lang="en-US" dirty="0"/>
              <a:t>Include as Attachment A</a:t>
            </a:r>
          </a:p>
        </p:txBody>
      </p:sp>
    </p:spTree>
    <p:extLst>
      <p:ext uri="{BB962C8B-B14F-4D97-AF65-F5344CB8AC3E}">
        <p14:creationId xmlns:p14="http://schemas.microsoft.com/office/powerpoint/2010/main" val="398300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9D09-ECF4-4340-8273-25BF968B9F5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6BA08EB-3E59-4F73-9C53-A410EADAC6DB}"/>
              </a:ext>
            </a:extLst>
          </p:cNvPr>
          <p:cNvSpPr>
            <a:spLocks noGrp="1"/>
          </p:cNvSpPr>
          <p:nvPr>
            <p:ph idx="1"/>
          </p:nvPr>
        </p:nvSpPr>
        <p:spPr/>
        <p:txBody>
          <a:bodyPr/>
          <a:lstStyle/>
          <a:p>
            <a:r>
              <a:rPr lang="en-US" dirty="0"/>
              <a:t>Source of funds</a:t>
            </a:r>
          </a:p>
          <a:p>
            <a:pPr lvl="1"/>
            <a:r>
              <a:rPr lang="en-US" dirty="0"/>
              <a:t>Substance Abuse and Mental Health Services Administration (SAMHSA) State Opioid Response (SOR) grants</a:t>
            </a:r>
            <a:br>
              <a:rPr lang="en-US" dirty="0"/>
            </a:br>
            <a:endParaRPr lang="en-US" dirty="0"/>
          </a:p>
          <a:p>
            <a:r>
              <a:rPr lang="en-US" dirty="0"/>
              <a:t>Amount available</a:t>
            </a:r>
          </a:p>
          <a:p>
            <a:pPr lvl="1"/>
            <a:r>
              <a:rPr lang="en-US" dirty="0"/>
              <a:t>$5 million per year for two years</a:t>
            </a:r>
          </a:p>
          <a:p>
            <a:pPr lvl="1"/>
            <a:r>
              <a:rPr lang="en-US" dirty="0"/>
              <a:t>Will be awarded as 5-7 grants ranging from $500,000 to $1 million per year </a:t>
            </a:r>
          </a:p>
        </p:txBody>
      </p:sp>
    </p:spTree>
    <p:extLst>
      <p:ext uri="{BB962C8B-B14F-4D97-AF65-F5344CB8AC3E}">
        <p14:creationId xmlns:p14="http://schemas.microsoft.com/office/powerpoint/2010/main" val="4024417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6F8B-F084-40F2-BC46-60AF673041F4}"/>
              </a:ext>
            </a:extLst>
          </p:cNvPr>
          <p:cNvSpPr>
            <a:spLocks noGrp="1"/>
          </p:cNvSpPr>
          <p:nvPr>
            <p:ph type="title"/>
          </p:nvPr>
        </p:nvSpPr>
        <p:spPr/>
        <p:txBody>
          <a:bodyPr/>
          <a:lstStyle/>
          <a:p>
            <a:r>
              <a:rPr lang="en-US" dirty="0"/>
              <a:t>Please Review NOFO</a:t>
            </a:r>
          </a:p>
        </p:txBody>
      </p:sp>
      <p:sp>
        <p:nvSpPr>
          <p:cNvPr id="3" name="Content Placeholder 2">
            <a:extLst>
              <a:ext uri="{FF2B5EF4-FFF2-40B4-BE49-F238E27FC236}">
                <a16:creationId xmlns:a16="http://schemas.microsoft.com/office/drawing/2014/main" id="{9E42F3CC-AB5C-4F3B-ABDE-791803ED3B14}"/>
              </a:ext>
            </a:extLst>
          </p:cNvPr>
          <p:cNvSpPr>
            <a:spLocks noGrp="1"/>
          </p:cNvSpPr>
          <p:nvPr>
            <p:ph idx="1"/>
          </p:nvPr>
        </p:nvSpPr>
        <p:spPr/>
        <p:txBody>
          <a:bodyPr/>
          <a:lstStyle/>
          <a:p>
            <a:r>
              <a:rPr lang="en-US" dirty="0"/>
              <a:t>Additional requirements and information are contained in the NOFO.  Please review the NOFO thoroughly so that nothing is missed. </a:t>
            </a:r>
            <a:br>
              <a:rPr lang="en-US" dirty="0"/>
            </a:br>
            <a:endParaRPr lang="en-US" dirty="0"/>
          </a:p>
          <a:p>
            <a:r>
              <a:rPr lang="en-US" dirty="0"/>
              <a:t>There are prequalification requirements that must be completed.  </a:t>
            </a:r>
          </a:p>
          <a:p>
            <a:pPr lvl="1"/>
            <a:r>
              <a:rPr lang="en-US" dirty="0"/>
              <a:t>See the top of the page at </a:t>
            </a:r>
            <a:r>
              <a:rPr lang="en-US" u="sng" dirty="0">
                <a:hlinkClick r:id="rId2"/>
              </a:rPr>
              <a:t>http://www.dhs.state.il.us/page.aspx?item=101591</a:t>
            </a:r>
            <a:r>
              <a:rPr lang="en-US" dirty="0"/>
              <a:t>.  The link for the Programmatic Risk Assessment for this NOFO is included in the grid on that page. The direct link is: </a:t>
            </a:r>
            <a:r>
              <a:rPr lang="en-US" u="sng" dirty="0">
                <a:hlinkClick r:id="rId3"/>
              </a:rPr>
              <a:t>http://www.dhs.state.il.us/page.aspx?module=17&amp;item=101588&amp;surveyid=444&amp;csfanum=444-26-1747</a:t>
            </a:r>
            <a:endParaRPr lang="en-US" dirty="0"/>
          </a:p>
          <a:p>
            <a:endParaRPr lang="en-US" dirty="0"/>
          </a:p>
        </p:txBody>
      </p:sp>
    </p:spTree>
    <p:extLst>
      <p:ext uri="{BB962C8B-B14F-4D97-AF65-F5344CB8AC3E}">
        <p14:creationId xmlns:p14="http://schemas.microsoft.com/office/powerpoint/2010/main" val="804423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EBA8-D469-4F6E-9CEB-5CD9601AF9DB}"/>
              </a:ext>
            </a:extLst>
          </p:cNvPr>
          <p:cNvSpPr>
            <a:spLocks noGrp="1"/>
          </p:cNvSpPr>
          <p:nvPr>
            <p:ph type="title"/>
          </p:nvPr>
        </p:nvSpPr>
        <p:spPr/>
        <p:txBody>
          <a:bodyPr/>
          <a:lstStyle/>
          <a:p>
            <a:r>
              <a:rPr lang="en-US" dirty="0"/>
              <a:t>Application Review Information</a:t>
            </a:r>
          </a:p>
        </p:txBody>
      </p:sp>
      <p:sp>
        <p:nvSpPr>
          <p:cNvPr id="3" name="Content Placeholder 2">
            <a:extLst>
              <a:ext uri="{FF2B5EF4-FFF2-40B4-BE49-F238E27FC236}">
                <a16:creationId xmlns:a16="http://schemas.microsoft.com/office/drawing/2014/main" id="{F9EB8FE2-7699-4F76-A1A3-FC2E84180FC4}"/>
              </a:ext>
            </a:extLst>
          </p:cNvPr>
          <p:cNvSpPr>
            <a:spLocks noGrp="1"/>
          </p:cNvSpPr>
          <p:nvPr>
            <p:ph idx="1"/>
          </p:nvPr>
        </p:nvSpPr>
        <p:spPr/>
        <p:txBody>
          <a:bodyPr/>
          <a:lstStyle/>
          <a:p>
            <a:r>
              <a:rPr lang="en-US" dirty="0"/>
              <a:t>Proposals will be reviewed by a team consisting of qualified individuals assigned by staff from IDHS.  </a:t>
            </a:r>
          </a:p>
          <a:p>
            <a:pPr lvl="1"/>
            <a:r>
              <a:rPr lang="en-US" dirty="0"/>
              <a:t>Scoring is not the sole award criteria</a:t>
            </a:r>
          </a:p>
          <a:p>
            <a:pPr lvl="2"/>
            <a:r>
              <a:rPr lang="en-US" dirty="0"/>
              <a:t>Geographical distribution and population characteristics are additional considerations</a:t>
            </a:r>
          </a:p>
          <a:p>
            <a:pPr lvl="1"/>
            <a:r>
              <a:rPr lang="en-US" dirty="0"/>
              <a:t>Findings of review panel are non-binding</a:t>
            </a:r>
          </a:p>
          <a:p>
            <a:pPr lvl="1"/>
            <a:r>
              <a:rPr lang="en-US" dirty="0"/>
              <a:t>IDHS maintains final authority over funding decisions</a:t>
            </a:r>
          </a:p>
          <a:p>
            <a:r>
              <a:rPr lang="en-US" dirty="0"/>
              <a:t>Competitive grant appeals are limited to the evaluation/review process and scores may not be protested.  Appeals shall be reviewed by the IDHS Appeal Review Officer.  See NOFO for additional details.  </a:t>
            </a:r>
          </a:p>
        </p:txBody>
      </p:sp>
    </p:spTree>
    <p:extLst>
      <p:ext uri="{BB962C8B-B14F-4D97-AF65-F5344CB8AC3E}">
        <p14:creationId xmlns:p14="http://schemas.microsoft.com/office/powerpoint/2010/main" val="29039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A2F3-3136-4322-9D47-B616F2A103F5}"/>
              </a:ext>
            </a:extLst>
          </p:cNvPr>
          <p:cNvSpPr>
            <a:spLocks noGrp="1"/>
          </p:cNvSpPr>
          <p:nvPr>
            <p:ph type="title"/>
          </p:nvPr>
        </p:nvSpPr>
        <p:spPr/>
        <p:txBody>
          <a:bodyPr/>
          <a:lstStyle/>
          <a:p>
            <a:r>
              <a:rPr lang="en-US" dirty="0"/>
              <a:t>Award Administration Information</a:t>
            </a:r>
          </a:p>
        </p:txBody>
      </p:sp>
      <p:sp>
        <p:nvSpPr>
          <p:cNvPr id="3" name="Content Placeholder 2">
            <a:extLst>
              <a:ext uri="{FF2B5EF4-FFF2-40B4-BE49-F238E27FC236}">
                <a16:creationId xmlns:a16="http://schemas.microsoft.com/office/drawing/2014/main" id="{EFE14688-A688-482F-9263-F471A5767681}"/>
              </a:ext>
            </a:extLst>
          </p:cNvPr>
          <p:cNvSpPr>
            <a:spLocks noGrp="1"/>
          </p:cNvSpPr>
          <p:nvPr>
            <p:ph idx="1"/>
          </p:nvPr>
        </p:nvSpPr>
        <p:spPr/>
        <p:txBody>
          <a:bodyPr/>
          <a:lstStyle/>
          <a:p>
            <a:r>
              <a:rPr lang="en-US" dirty="0"/>
              <a:t>Applicants recommended for funding will receive a “Notice of State Award Finalist.”</a:t>
            </a:r>
          </a:p>
          <a:p>
            <a:pPr lvl="1"/>
            <a:r>
              <a:rPr lang="en-US" dirty="0"/>
              <a:t>Additional award requirements that must be met will be identified. </a:t>
            </a:r>
          </a:p>
          <a:p>
            <a:r>
              <a:rPr lang="en-US" dirty="0"/>
              <a:t>Finalists that complete all requirements will receive a “Notice of State Award” and will decide whether to accept the award. </a:t>
            </a:r>
          </a:p>
          <a:p>
            <a:r>
              <a:rPr lang="en-US" dirty="0"/>
              <a:t>Applicants not receiving awards will receive a “Notice of Non-Selection as a State Award Finalist.”</a:t>
            </a:r>
          </a:p>
          <a:p>
            <a:endParaRPr lang="en-US" dirty="0"/>
          </a:p>
          <a:p>
            <a:pPr marL="0" indent="0">
              <a:buNone/>
            </a:pPr>
            <a:r>
              <a:rPr lang="en-US" dirty="0"/>
              <a:t>To review a sample of the FY2019 IDHS contract/grant agreement, please visit the IDHS website: </a:t>
            </a:r>
            <a:r>
              <a:rPr lang="en-US" sz="1800" u="sng" dirty="0">
                <a:hlinkClick r:id="rId2"/>
              </a:rPr>
              <a:t>http://www.dhs.state.il.us/OneNetLibrary/27896/documents/Contracts/FY19/DHS-UNIFORMGRANTAGREEMENTFY19-3-22-18.pdf</a:t>
            </a:r>
            <a:endParaRPr lang="en-US" sz="1800" dirty="0"/>
          </a:p>
          <a:p>
            <a:pPr marL="0" indent="0">
              <a:buNone/>
            </a:pPr>
            <a:endParaRPr lang="en-US" sz="1600" dirty="0"/>
          </a:p>
        </p:txBody>
      </p:sp>
    </p:spTree>
    <p:extLst>
      <p:ext uri="{BB962C8B-B14F-4D97-AF65-F5344CB8AC3E}">
        <p14:creationId xmlns:p14="http://schemas.microsoft.com/office/powerpoint/2010/main" val="427952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664A-C5E9-491B-9C6B-F56237FFF030}"/>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9CE82CBF-44C7-4AE4-96AA-BE0AF69836CD}"/>
              </a:ext>
            </a:extLst>
          </p:cNvPr>
          <p:cNvSpPr>
            <a:spLocks noGrp="1"/>
          </p:cNvSpPr>
          <p:nvPr>
            <p:ph idx="1"/>
          </p:nvPr>
        </p:nvSpPr>
        <p:spPr/>
        <p:txBody>
          <a:bodyPr/>
          <a:lstStyle/>
          <a:p>
            <a:r>
              <a:rPr lang="en-US" dirty="0"/>
              <a:t>Joseph Tracy</a:t>
            </a:r>
            <a:br>
              <a:rPr lang="en-US" dirty="0"/>
            </a:br>
            <a:r>
              <a:rPr lang="en-US" dirty="0">
                <a:hlinkClick r:id="rId2"/>
              </a:rPr>
              <a:t>Joseph.Tracy@Illinois.gov</a:t>
            </a:r>
            <a:r>
              <a:rPr lang="en-US" dirty="0"/>
              <a:t> </a:t>
            </a:r>
            <a:br>
              <a:rPr lang="en-US" dirty="0"/>
            </a:br>
            <a:r>
              <a:rPr lang="en-US" dirty="0"/>
              <a:t>IDHS/SUPR</a:t>
            </a:r>
            <a:br>
              <a:rPr lang="en-US" dirty="0"/>
            </a:br>
            <a:r>
              <a:rPr lang="en-US" dirty="0"/>
              <a:t>401 South Clinton, 2</a:t>
            </a:r>
            <a:r>
              <a:rPr lang="en-US" baseline="30000" dirty="0"/>
              <a:t>nd</a:t>
            </a:r>
            <a:r>
              <a:rPr lang="en-US" dirty="0"/>
              <a:t> Floor</a:t>
            </a:r>
            <a:br>
              <a:rPr lang="en-US" dirty="0"/>
            </a:br>
            <a:r>
              <a:rPr lang="en-US" dirty="0"/>
              <a:t>Chicago, IL 60607</a:t>
            </a:r>
            <a:br>
              <a:rPr lang="en-US" dirty="0"/>
            </a:br>
            <a:r>
              <a:rPr lang="en-US" dirty="0"/>
              <a:t>312-814-6359</a:t>
            </a:r>
            <a:br>
              <a:rPr lang="en-US" dirty="0"/>
            </a:br>
            <a:r>
              <a:rPr lang="en-US" dirty="0"/>
              <a:t>NOTE: This email address is for questions and LOIs.  Applications are to be submitted to a different email address. </a:t>
            </a:r>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1433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FBF1-033E-462B-9095-9AA0C93D677A}"/>
              </a:ext>
            </a:extLst>
          </p:cNvPr>
          <p:cNvSpPr>
            <a:spLocks noGrp="1"/>
          </p:cNvSpPr>
          <p:nvPr>
            <p:ph type="title"/>
          </p:nvPr>
        </p:nvSpPr>
        <p:spPr/>
        <p:txBody>
          <a:bodyPr/>
          <a:lstStyle/>
          <a:p>
            <a:r>
              <a:rPr lang="en-US" dirty="0"/>
              <a:t>Due Dates</a:t>
            </a:r>
          </a:p>
        </p:txBody>
      </p:sp>
      <p:sp>
        <p:nvSpPr>
          <p:cNvPr id="3" name="Content Placeholder 2">
            <a:extLst>
              <a:ext uri="{FF2B5EF4-FFF2-40B4-BE49-F238E27FC236}">
                <a16:creationId xmlns:a16="http://schemas.microsoft.com/office/drawing/2014/main" id="{0A7C21C9-9BD4-4287-A814-084EAB572BA1}"/>
              </a:ext>
            </a:extLst>
          </p:cNvPr>
          <p:cNvSpPr>
            <a:spLocks noGrp="1"/>
          </p:cNvSpPr>
          <p:nvPr>
            <p:ph idx="1"/>
          </p:nvPr>
        </p:nvSpPr>
        <p:spPr/>
        <p:txBody>
          <a:bodyPr/>
          <a:lstStyle/>
          <a:p>
            <a:r>
              <a:rPr lang="en-US" dirty="0"/>
              <a:t>Applications due December 3, 2018 by 12 PM CST</a:t>
            </a:r>
            <a:br>
              <a:rPr lang="en-US" dirty="0"/>
            </a:br>
            <a:endParaRPr lang="en-US" dirty="0"/>
          </a:p>
          <a:p>
            <a:r>
              <a:rPr lang="en-US" dirty="0"/>
              <a:t>Letters of intent (LOI) due November 26, 2018</a:t>
            </a:r>
            <a:br>
              <a:rPr lang="en-US" dirty="0"/>
            </a:br>
            <a:endParaRPr lang="en-US" dirty="0"/>
          </a:p>
          <a:p>
            <a:r>
              <a:rPr lang="en-US" dirty="0"/>
              <a:t>All questions must be submitted by November 26, 2018</a:t>
            </a:r>
          </a:p>
        </p:txBody>
      </p:sp>
    </p:spTree>
    <p:extLst>
      <p:ext uri="{BB962C8B-B14F-4D97-AF65-F5344CB8AC3E}">
        <p14:creationId xmlns:p14="http://schemas.microsoft.com/office/powerpoint/2010/main" val="360412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ACD9-921C-44B2-8DDA-248353B35393}"/>
              </a:ext>
            </a:extLst>
          </p:cNvPr>
          <p:cNvSpPr>
            <a:spLocks noGrp="1"/>
          </p:cNvSpPr>
          <p:nvPr>
            <p:ph type="title"/>
          </p:nvPr>
        </p:nvSpPr>
        <p:spPr/>
        <p:txBody>
          <a:bodyPr/>
          <a:lstStyle/>
          <a:p>
            <a:r>
              <a:rPr lang="en-US" dirty="0"/>
              <a:t>Purpose </a:t>
            </a:r>
          </a:p>
        </p:txBody>
      </p:sp>
      <p:sp>
        <p:nvSpPr>
          <p:cNvPr id="3" name="Content Placeholder 2">
            <a:extLst>
              <a:ext uri="{FF2B5EF4-FFF2-40B4-BE49-F238E27FC236}">
                <a16:creationId xmlns:a16="http://schemas.microsoft.com/office/drawing/2014/main" id="{0E8C1DAB-B3D8-420F-A5D2-BD2FA6CB4D96}"/>
              </a:ext>
            </a:extLst>
          </p:cNvPr>
          <p:cNvSpPr>
            <a:spLocks noGrp="1"/>
          </p:cNvSpPr>
          <p:nvPr>
            <p:ph idx="1"/>
          </p:nvPr>
        </p:nvSpPr>
        <p:spPr/>
        <p:txBody>
          <a:bodyPr/>
          <a:lstStyle/>
          <a:p>
            <a:r>
              <a:rPr lang="en-US" dirty="0"/>
              <a:t>To support the creation of hospital-based programs that provide robust, evidence-based screening, brief intervention, and referral to treatment (SBIRT) and warm handoff services to persons with opioid Use Disorder (OUD) and/or other substance use disorders (SUD).  </a:t>
            </a:r>
          </a:p>
          <a:p>
            <a:r>
              <a:rPr lang="en-US" dirty="0"/>
              <a:t>A “warm handoff” is a referral to treatment in which the patient receives support and motivation sufficient to engage in and adhere to ongoing treatment.  A warm handoff goes beyond providing a written referral or scheduling an appointment and involves:</a:t>
            </a:r>
          </a:p>
          <a:p>
            <a:pPr lvl="1"/>
            <a:r>
              <a:rPr lang="en-US" dirty="0"/>
              <a:t>Establishing a collaborative relationship with the patient;</a:t>
            </a:r>
          </a:p>
          <a:p>
            <a:pPr lvl="1"/>
            <a:r>
              <a:rPr lang="en-US" dirty="0"/>
              <a:t>Providing practical, personalized support for entering and adhering to treatment; and</a:t>
            </a:r>
          </a:p>
          <a:p>
            <a:pPr lvl="1"/>
            <a:r>
              <a:rPr lang="en-US" dirty="0"/>
              <a:t>In coordination with treatment providers, delivering ongoing recovery support services based upon patient needs.  </a:t>
            </a:r>
          </a:p>
        </p:txBody>
      </p:sp>
    </p:spTree>
    <p:extLst>
      <p:ext uri="{BB962C8B-B14F-4D97-AF65-F5344CB8AC3E}">
        <p14:creationId xmlns:p14="http://schemas.microsoft.com/office/powerpoint/2010/main" val="379441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4041-49A4-4FC0-9FAE-5E56AC30D6CA}"/>
              </a:ext>
            </a:extLst>
          </p:cNvPr>
          <p:cNvSpPr>
            <a:spLocks noGrp="1"/>
          </p:cNvSpPr>
          <p:nvPr>
            <p:ph type="title"/>
          </p:nvPr>
        </p:nvSpPr>
        <p:spPr/>
        <p:txBody>
          <a:bodyPr>
            <a:normAutofit fontScale="90000"/>
          </a:bodyPr>
          <a:lstStyle/>
          <a:p>
            <a:r>
              <a:rPr lang="en-US" dirty="0"/>
              <a:t>Need for Hospital-Based SBIRT and Warm Handoff Services </a:t>
            </a:r>
          </a:p>
        </p:txBody>
      </p:sp>
      <p:sp>
        <p:nvSpPr>
          <p:cNvPr id="3" name="Content Placeholder 2">
            <a:extLst>
              <a:ext uri="{FF2B5EF4-FFF2-40B4-BE49-F238E27FC236}">
                <a16:creationId xmlns:a16="http://schemas.microsoft.com/office/drawing/2014/main" id="{157ABCE5-83F8-4133-9694-0851E57CD982}"/>
              </a:ext>
            </a:extLst>
          </p:cNvPr>
          <p:cNvSpPr>
            <a:spLocks noGrp="1"/>
          </p:cNvSpPr>
          <p:nvPr>
            <p:ph idx="1"/>
          </p:nvPr>
        </p:nvSpPr>
        <p:spPr/>
        <p:txBody>
          <a:bodyPr/>
          <a:lstStyle/>
          <a:p>
            <a:r>
              <a:rPr lang="en-US" dirty="0"/>
              <a:t>Virtually all communities and residents of our state have in some way been impacted by the opioid crisis.  </a:t>
            </a:r>
          </a:p>
          <a:p>
            <a:r>
              <a:rPr lang="en-US" dirty="0"/>
              <a:t>It is estimated that over 250,000 Illinois residents have an OUD. </a:t>
            </a:r>
          </a:p>
          <a:p>
            <a:r>
              <a:rPr lang="en-US" dirty="0"/>
              <a:t>Illinois has experienced a dramatic increase in opioid overdose deaths:</a:t>
            </a:r>
          </a:p>
          <a:p>
            <a:pPr lvl="1"/>
            <a:r>
              <a:rPr lang="en-US" dirty="0"/>
              <a:t>2,110 drug-related overdose deaths in 2017, majority of which were heroin-related fatalities either alone or in combination with a synthetic opioid. </a:t>
            </a:r>
          </a:p>
          <a:p>
            <a:pPr lvl="1"/>
            <a:r>
              <a:rPr lang="en-US" dirty="0"/>
              <a:t>Between 1999 and 2016:</a:t>
            </a:r>
          </a:p>
          <a:p>
            <a:pPr lvl="2"/>
            <a:r>
              <a:rPr lang="en-US" dirty="0"/>
              <a:t>Population rate of overdose deaths increased from 3.9 to 15.3 per 100,000 persons.</a:t>
            </a:r>
          </a:p>
          <a:p>
            <a:pPr lvl="2"/>
            <a:r>
              <a:rPr lang="en-US" dirty="0"/>
              <a:t>Opioid-related overdose deaths increased 300 percent.  </a:t>
            </a:r>
          </a:p>
        </p:txBody>
      </p:sp>
    </p:spTree>
    <p:extLst>
      <p:ext uri="{BB962C8B-B14F-4D97-AF65-F5344CB8AC3E}">
        <p14:creationId xmlns:p14="http://schemas.microsoft.com/office/powerpoint/2010/main" val="360783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000D-6E81-46AF-A7B6-523416D69F64}"/>
              </a:ext>
            </a:extLst>
          </p:cNvPr>
          <p:cNvSpPr>
            <a:spLocks noGrp="1"/>
          </p:cNvSpPr>
          <p:nvPr>
            <p:ph type="title"/>
          </p:nvPr>
        </p:nvSpPr>
        <p:spPr/>
        <p:txBody>
          <a:bodyPr/>
          <a:lstStyle/>
          <a:p>
            <a:r>
              <a:rPr lang="en-US" dirty="0"/>
              <a:t>SOR Grant Goals and Objectives</a:t>
            </a:r>
          </a:p>
        </p:txBody>
      </p:sp>
      <p:sp>
        <p:nvSpPr>
          <p:cNvPr id="3" name="Content Placeholder 2">
            <a:extLst>
              <a:ext uri="{FF2B5EF4-FFF2-40B4-BE49-F238E27FC236}">
                <a16:creationId xmlns:a16="http://schemas.microsoft.com/office/drawing/2014/main" id="{1A2C6CB7-C538-402C-A40D-912F6E1C5AEB}"/>
              </a:ext>
            </a:extLst>
          </p:cNvPr>
          <p:cNvSpPr>
            <a:spLocks noGrp="1"/>
          </p:cNvSpPr>
          <p:nvPr>
            <p:ph idx="1"/>
          </p:nvPr>
        </p:nvSpPr>
        <p:spPr/>
        <p:txBody>
          <a:bodyPr/>
          <a:lstStyle/>
          <a:p>
            <a:r>
              <a:rPr lang="en-US" dirty="0"/>
              <a:t>Grants funded through this NOFO are consistent with:</a:t>
            </a:r>
          </a:p>
          <a:p>
            <a:pPr lvl="1"/>
            <a:r>
              <a:rPr lang="en-US" dirty="0"/>
              <a:t>Illinois’s SOR Project Goal 2</a:t>
            </a:r>
            <a:br>
              <a:rPr lang="en-US" dirty="0"/>
            </a:br>
            <a:r>
              <a:rPr lang="en-US" dirty="0"/>
              <a:t>Increase the availability of evidence-based information, outreach, linkage/referral, MAT, recovery support, and prevention services that are available for Illinois residents with OUD.  </a:t>
            </a:r>
          </a:p>
          <a:p>
            <a:pPr lvl="1"/>
            <a:r>
              <a:rPr lang="en-US" dirty="0"/>
              <a:t>Illinois’s SOR Project Objective 2.3</a:t>
            </a:r>
            <a:br>
              <a:rPr lang="en-US" dirty="0"/>
            </a:br>
            <a:r>
              <a:rPr lang="en-US" dirty="0"/>
              <a:t>Increase OUD screening and “warm Handoff” services in multiple general hospital emergency departments and inpatient units.  </a:t>
            </a:r>
          </a:p>
        </p:txBody>
      </p:sp>
    </p:spTree>
    <p:extLst>
      <p:ext uri="{BB962C8B-B14F-4D97-AF65-F5344CB8AC3E}">
        <p14:creationId xmlns:p14="http://schemas.microsoft.com/office/powerpoint/2010/main" val="66961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16BE-D031-4E92-A37E-2D550615282A}"/>
              </a:ext>
            </a:extLst>
          </p:cNvPr>
          <p:cNvSpPr>
            <a:spLocks noGrp="1"/>
          </p:cNvSpPr>
          <p:nvPr>
            <p:ph type="title"/>
          </p:nvPr>
        </p:nvSpPr>
        <p:spPr/>
        <p:txBody>
          <a:bodyPr/>
          <a:lstStyle/>
          <a:p>
            <a:r>
              <a:rPr lang="en-US" dirty="0"/>
              <a:t>Program Requirements</a:t>
            </a:r>
          </a:p>
        </p:txBody>
      </p:sp>
      <p:sp>
        <p:nvSpPr>
          <p:cNvPr id="3" name="Content Placeholder 2">
            <a:extLst>
              <a:ext uri="{FF2B5EF4-FFF2-40B4-BE49-F238E27FC236}">
                <a16:creationId xmlns:a16="http://schemas.microsoft.com/office/drawing/2014/main" id="{F87F9BEF-AD57-4078-9DD4-FB14E1413E22}"/>
              </a:ext>
            </a:extLst>
          </p:cNvPr>
          <p:cNvSpPr>
            <a:spLocks noGrp="1"/>
          </p:cNvSpPr>
          <p:nvPr>
            <p:ph idx="1"/>
          </p:nvPr>
        </p:nvSpPr>
        <p:spPr/>
        <p:txBody>
          <a:bodyPr/>
          <a:lstStyle/>
          <a:p>
            <a:r>
              <a:rPr lang="en-US" dirty="0"/>
              <a:t>Robust SBIRT program to identify hospital patients with OUD and facilitate their engagement in treatment through an intensive discharge planning process. </a:t>
            </a:r>
          </a:p>
          <a:p>
            <a:r>
              <a:rPr lang="en-US" dirty="0"/>
              <a:t>Eligible applicants are general hospitals licensed by the State of Illinois.</a:t>
            </a:r>
          </a:p>
          <a:p>
            <a:r>
              <a:rPr lang="en-US" dirty="0"/>
              <a:t>Services will be provided by hospital personnel, not though contractual agreements with external organizations. </a:t>
            </a:r>
          </a:p>
          <a:p>
            <a:pPr lvl="1"/>
            <a:r>
              <a:rPr lang="en-US" dirty="0"/>
              <a:t>Hospitals partnering with external organizations that have been funded to provide screening and warm handoff services through the Opioid State Targeted Response grant are not eligible. </a:t>
            </a:r>
          </a:p>
          <a:p>
            <a:endParaRPr lang="en-US" dirty="0"/>
          </a:p>
        </p:txBody>
      </p:sp>
    </p:spTree>
    <p:extLst>
      <p:ext uri="{BB962C8B-B14F-4D97-AF65-F5344CB8AC3E}">
        <p14:creationId xmlns:p14="http://schemas.microsoft.com/office/powerpoint/2010/main" val="175798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BA6E-E42F-4E9B-9BBD-47B2AF711856}"/>
              </a:ext>
            </a:extLst>
          </p:cNvPr>
          <p:cNvSpPr>
            <a:spLocks noGrp="1"/>
          </p:cNvSpPr>
          <p:nvPr>
            <p:ph type="title"/>
          </p:nvPr>
        </p:nvSpPr>
        <p:spPr/>
        <p:txBody>
          <a:bodyPr/>
          <a:lstStyle/>
          <a:p>
            <a:r>
              <a:rPr lang="en-US" dirty="0"/>
              <a:t>Program Design</a:t>
            </a:r>
          </a:p>
        </p:txBody>
      </p:sp>
      <p:sp>
        <p:nvSpPr>
          <p:cNvPr id="3" name="Content Placeholder 2">
            <a:extLst>
              <a:ext uri="{FF2B5EF4-FFF2-40B4-BE49-F238E27FC236}">
                <a16:creationId xmlns:a16="http://schemas.microsoft.com/office/drawing/2014/main" id="{AB3BFFA7-1241-4142-BEB4-7D4509512E5F}"/>
              </a:ext>
            </a:extLst>
          </p:cNvPr>
          <p:cNvSpPr>
            <a:spLocks noGrp="1"/>
          </p:cNvSpPr>
          <p:nvPr>
            <p:ph idx="1"/>
          </p:nvPr>
        </p:nvSpPr>
        <p:spPr/>
        <p:txBody>
          <a:bodyPr/>
          <a:lstStyle/>
          <a:p>
            <a:r>
              <a:rPr lang="en-US" dirty="0"/>
              <a:t>Applicants should propose models that are responsive to the specific needs and resources of the patients and communities served by the hospital.  </a:t>
            </a:r>
          </a:p>
          <a:p>
            <a:r>
              <a:rPr lang="en-US" dirty="0"/>
              <a:t>Proposals must address screening and engagement, while also focusing on the warm handoff component of the intervention:</a:t>
            </a:r>
          </a:p>
          <a:p>
            <a:pPr lvl="1"/>
            <a:r>
              <a:rPr lang="en-US" dirty="0"/>
              <a:t>Personal motivation</a:t>
            </a:r>
          </a:p>
          <a:p>
            <a:pPr lvl="1"/>
            <a:r>
              <a:rPr lang="en-US" dirty="0"/>
              <a:t>Practical plans</a:t>
            </a:r>
          </a:p>
          <a:p>
            <a:pPr lvl="1"/>
            <a:r>
              <a:rPr lang="en-US" dirty="0"/>
              <a:t>Skilled support</a:t>
            </a:r>
          </a:p>
          <a:p>
            <a:pPr lvl="1"/>
            <a:endParaRPr lang="en-US" dirty="0"/>
          </a:p>
          <a:p>
            <a:endParaRPr lang="en-US" dirty="0"/>
          </a:p>
        </p:txBody>
      </p:sp>
    </p:spTree>
    <p:extLst>
      <p:ext uri="{BB962C8B-B14F-4D97-AF65-F5344CB8AC3E}">
        <p14:creationId xmlns:p14="http://schemas.microsoft.com/office/powerpoint/2010/main" val="272571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2282</Words>
  <Application>Microsoft Office PowerPoint</Application>
  <PresentationFormat>On-screen Show (4:3)</PresentationFormat>
  <Paragraphs>221</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Helvetica Condensed</vt:lpstr>
      <vt:lpstr>Helvetica CondensedBold</vt:lpstr>
      <vt:lpstr>Helvetica CondensedBoldObl</vt:lpstr>
      <vt:lpstr>Wingdings</vt:lpstr>
      <vt:lpstr>Office Theme</vt:lpstr>
      <vt:lpstr>PowerPoint Presentation</vt:lpstr>
      <vt:lpstr>Agenda for the Webinar</vt:lpstr>
      <vt:lpstr>Overview</vt:lpstr>
      <vt:lpstr>Due Dates</vt:lpstr>
      <vt:lpstr>Purpose </vt:lpstr>
      <vt:lpstr>Need for Hospital-Based SBIRT and Warm Handoff Services </vt:lpstr>
      <vt:lpstr>SOR Grant Goals and Objectives</vt:lpstr>
      <vt:lpstr>Program Requirements</vt:lpstr>
      <vt:lpstr>Program Design</vt:lpstr>
      <vt:lpstr>Performance Requirements</vt:lpstr>
      <vt:lpstr>Program Design Requirements</vt:lpstr>
      <vt:lpstr>Program Design Requirements</vt:lpstr>
      <vt:lpstr>Organizational Capacity Requirements</vt:lpstr>
      <vt:lpstr>Organizational Capacity Requirements</vt:lpstr>
      <vt:lpstr>IDHS/SUPR Resources for Grantees</vt:lpstr>
      <vt:lpstr>Funding Information</vt:lpstr>
      <vt:lpstr>Letter of Intent</vt:lpstr>
      <vt:lpstr>Eligibility Information</vt:lpstr>
      <vt:lpstr>Cost Information</vt:lpstr>
      <vt:lpstr>Other Eligibility Information</vt:lpstr>
      <vt:lpstr>Application Information</vt:lpstr>
      <vt:lpstr>Submission Information</vt:lpstr>
      <vt:lpstr>Proposal Narrative Content</vt:lpstr>
      <vt:lpstr>Application Narrative Components</vt:lpstr>
      <vt:lpstr>Application Narrative Components</vt:lpstr>
      <vt:lpstr>Application Narrative Components</vt:lpstr>
      <vt:lpstr>Application Narrative Components</vt:lpstr>
      <vt:lpstr>Application Narrative Components</vt:lpstr>
      <vt:lpstr>Application Narrative Components</vt:lpstr>
      <vt:lpstr>Please Review NOFO</vt:lpstr>
      <vt:lpstr>Application Review Information</vt:lpstr>
      <vt:lpstr>Award Administration Information</vt:lpstr>
      <vt:lpstr>Contact</vt:lpstr>
    </vt:vector>
  </TitlesOfParts>
  <Company>CMS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Troemper</dc:creator>
  <cp:lastModifiedBy>Moroney, Gabriela</cp:lastModifiedBy>
  <cp:revision>44</cp:revision>
  <dcterms:created xsi:type="dcterms:W3CDTF">2017-10-03T18:12:19Z</dcterms:created>
  <dcterms:modified xsi:type="dcterms:W3CDTF">2018-10-18T19:57:46Z</dcterms:modified>
</cp:coreProperties>
</file>