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62" r:id="rId2"/>
  </p:sldMasterIdLst>
  <p:notesMasterIdLst>
    <p:notesMasterId r:id="rId49"/>
  </p:notesMasterIdLst>
  <p:sldIdLst>
    <p:sldId id="351" r:id="rId3"/>
    <p:sldId id="327" r:id="rId4"/>
    <p:sldId id="257" r:id="rId5"/>
    <p:sldId id="258" r:id="rId6"/>
    <p:sldId id="271" r:id="rId7"/>
    <p:sldId id="273" r:id="rId8"/>
    <p:sldId id="275" r:id="rId9"/>
    <p:sldId id="276" r:id="rId10"/>
    <p:sldId id="333" r:id="rId11"/>
    <p:sldId id="281" r:id="rId12"/>
    <p:sldId id="329" r:id="rId13"/>
    <p:sldId id="277" r:id="rId14"/>
    <p:sldId id="278" r:id="rId15"/>
    <p:sldId id="330" r:id="rId16"/>
    <p:sldId id="323" r:id="rId17"/>
    <p:sldId id="331" r:id="rId18"/>
    <p:sldId id="269" r:id="rId19"/>
    <p:sldId id="332" r:id="rId20"/>
    <p:sldId id="321" r:id="rId21"/>
    <p:sldId id="328" r:id="rId22"/>
    <p:sldId id="334" r:id="rId23"/>
    <p:sldId id="335" r:id="rId24"/>
    <p:sldId id="336" r:id="rId25"/>
    <p:sldId id="337" r:id="rId26"/>
    <p:sldId id="338" r:id="rId27"/>
    <p:sldId id="339" r:id="rId28"/>
    <p:sldId id="340" r:id="rId29"/>
    <p:sldId id="341" r:id="rId30"/>
    <p:sldId id="342" r:id="rId31"/>
    <p:sldId id="313" r:id="rId32"/>
    <p:sldId id="343" r:id="rId33"/>
    <p:sldId id="344" r:id="rId34"/>
    <p:sldId id="345" r:id="rId35"/>
    <p:sldId id="314" r:id="rId36"/>
    <p:sldId id="346" r:id="rId37"/>
    <p:sldId id="347" r:id="rId38"/>
    <p:sldId id="348" r:id="rId39"/>
    <p:sldId id="349" r:id="rId40"/>
    <p:sldId id="315" r:id="rId41"/>
    <p:sldId id="350" r:id="rId42"/>
    <p:sldId id="326" r:id="rId43"/>
    <p:sldId id="318" r:id="rId44"/>
    <p:sldId id="317" r:id="rId45"/>
    <p:sldId id="279" r:id="rId46"/>
    <p:sldId id="319" r:id="rId47"/>
    <p:sldId id="320" r:id="rId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569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4" autoAdjust="0"/>
    <p:restoredTop sz="86322" autoAdjust="0"/>
  </p:normalViewPr>
  <p:slideViewPr>
    <p:cSldViewPr snapToGrid="0" snapToObjects="1">
      <p:cViewPr>
        <p:scale>
          <a:sx n="70" d="100"/>
          <a:sy n="70" d="100"/>
        </p:scale>
        <p:origin x="-12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B43E983-7E42-4B9D-90DF-1F94E24BE79C}" type="datetimeFigureOut">
              <a:rPr lang="en-US" smtClean="0"/>
              <a:pPr/>
              <a:t>2/27/2014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ADAB3B1-3CD8-4667-98EF-EA116D2745EB}" type="slidenum">
              <a:rPr lang="en-US" smtClean="0"/>
              <a:pPr/>
              <a:t>‹#›</a:t>
            </a:fld>
            <a:endParaRPr lang="en-US"/>
          </a:p>
        </p:txBody>
      </p:sp>
    </p:spTree>
    <p:extLst>
      <p:ext uri="{BB962C8B-B14F-4D97-AF65-F5344CB8AC3E}">
        <p14:creationId xmlns:p14="http://schemas.microsoft.com/office/powerpoint/2010/main" xmlns="" val="3886902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C8D4A6D-ADD0-4EDD-9D4B-D96EC894A599}" type="slidenum">
              <a:rPr lang="en-US" altLang="en-US" smtClean="0"/>
              <a:pPr eaLnBrk="1" fontAlgn="base" hangingPunct="1">
                <a:spcBef>
                  <a:spcPct val="0"/>
                </a:spcBef>
                <a:spcAft>
                  <a:spcPct val="0"/>
                </a:spcAft>
              </a:pPr>
              <a:t>4</a:t>
            </a:fld>
            <a:endParaRPr lang="en-US" altLang="en-US" smtClean="0"/>
          </a:p>
        </p:txBody>
      </p:sp>
      <p:sp>
        <p:nvSpPr>
          <p:cNvPr id="35843" name="Rectangle 7"/>
          <p:cNvSpPr txBox="1">
            <a:spLocks noGrp="1" noChangeArrowheads="1"/>
          </p:cNvSpPr>
          <p:nvPr/>
        </p:nvSpPr>
        <p:spPr bwMode="auto">
          <a:xfrm>
            <a:off x="3972560" y="8839650"/>
            <a:ext cx="3037840" cy="45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75" tIns="46136" rIns="92275" bIns="46136" anchor="b"/>
          <a:lstStyle>
            <a:lvl1pPr defTabSz="903288" eaLnBrk="0" hangingPunct="0">
              <a:defRPr>
                <a:solidFill>
                  <a:schemeClr val="tx1"/>
                </a:solidFill>
                <a:latin typeface="Calibri" pitchFamily="34" charset="0"/>
              </a:defRPr>
            </a:lvl1pPr>
            <a:lvl2pPr marL="742950" indent="-285750" defTabSz="903288" eaLnBrk="0" hangingPunct="0">
              <a:defRPr>
                <a:solidFill>
                  <a:schemeClr val="tx1"/>
                </a:solidFill>
                <a:latin typeface="Calibri" pitchFamily="34" charset="0"/>
              </a:defRPr>
            </a:lvl2pPr>
            <a:lvl3pPr marL="1143000" indent="-228600" defTabSz="903288" eaLnBrk="0" hangingPunct="0">
              <a:defRPr>
                <a:solidFill>
                  <a:schemeClr val="tx1"/>
                </a:solidFill>
                <a:latin typeface="Calibri" pitchFamily="34" charset="0"/>
              </a:defRPr>
            </a:lvl3pPr>
            <a:lvl4pPr marL="1600200" indent="-228600" defTabSz="903288" eaLnBrk="0" hangingPunct="0">
              <a:defRPr>
                <a:solidFill>
                  <a:schemeClr val="tx1"/>
                </a:solidFill>
                <a:latin typeface="Calibri" pitchFamily="34" charset="0"/>
              </a:defRPr>
            </a:lvl4pPr>
            <a:lvl5pPr marL="2057400" indent="-228600" defTabSz="903288" eaLnBrk="0" hangingPunct="0">
              <a:defRPr>
                <a:solidFill>
                  <a:schemeClr val="tx1"/>
                </a:solidFill>
                <a:latin typeface="Calibri" pitchFamily="34" charset="0"/>
              </a:defRPr>
            </a:lvl5pPr>
            <a:lvl6pPr marL="2514600" indent="-228600" defTabSz="903288" eaLnBrk="0" fontAlgn="base" hangingPunct="0">
              <a:spcBef>
                <a:spcPct val="0"/>
              </a:spcBef>
              <a:spcAft>
                <a:spcPct val="0"/>
              </a:spcAft>
              <a:defRPr>
                <a:solidFill>
                  <a:schemeClr val="tx1"/>
                </a:solidFill>
                <a:latin typeface="Calibri" pitchFamily="34" charset="0"/>
              </a:defRPr>
            </a:lvl6pPr>
            <a:lvl7pPr marL="2971800" indent="-228600" defTabSz="903288" eaLnBrk="0" fontAlgn="base" hangingPunct="0">
              <a:spcBef>
                <a:spcPct val="0"/>
              </a:spcBef>
              <a:spcAft>
                <a:spcPct val="0"/>
              </a:spcAft>
              <a:defRPr>
                <a:solidFill>
                  <a:schemeClr val="tx1"/>
                </a:solidFill>
                <a:latin typeface="Calibri" pitchFamily="34" charset="0"/>
              </a:defRPr>
            </a:lvl7pPr>
            <a:lvl8pPr marL="3429000" indent="-228600" defTabSz="903288" eaLnBrk="0" fontAlgn="base" hangingPunct="0">
              <a:spcBef>
                <a:spcPct val="0"/>
              </a:spcBef>
              <a:spcAft>
                <a:spcPct val="0"/>
              </a:spcAft>
              <a:defRPr>
                <a:solidFill>
                  <a:schemeClr val="tx1"/>
                </a:solidFill>
                <a:latin typeface="Calibri" pitchFamily="34" charset="0"/>
              </a:defRPr>
            </a:lvl8pPr>
            <a:lvl9pPr marL="3886200" indent="-228600" defTabSz="903288" eaLnBrk="0" fontAlgn="base" hangingPunct="0">
              <a:spcBef>
                <a:spcPct val="0"/>
              </a:spcBef>
              <a:spcAft>
                <a:spcPct val="0"/>
              </a:spcAft>
              <a:defRPr>
                <a:solidFill>
                  <a:schemeClr val="tx1"/>
                </a:solidFill>
                <a:latin typeface="Calibri" pitchFamily="34" charset="0"/>
              </a:defRPr>
            </a:lvl9pPr>
          </a:lstStyle>
          <a:p>
            <a:pPr algn="r" eaLnBrk="1" hangingPunct="1"/>
            <a:fld id="{42A69F4C-E22F-4AEC-918D-61D2B8F64430}" type="slidenum">
              <a:rPr lang="en-US" altLang="en-US" sz="1200">
                <a:solidFill>
                  <a:schemeClr val="tx2"/>
                </a:solidFill>
                <a:latin typeface="Arial" pitchFamily="34" charset="0"/>
              </a:rPr>
              <a:pPr algn="r" eaLnBrk="1" hangingPunct="1"/>
              <a:t>4</a:t>
            </a:fld>
            <a:endParaRPr lang="en-US" altLang="en-US" sz="1200">
              <a:solidFill>
                <a:schemeClr val="tx2"/>
              </a:solidFill>
              <a:latin typeface="Arial" pitchFamily="34" charset="0"/>
            </a:endParaRPr>
          </a:p>
        </p:txBody>
      </p:sp>
      <p:sp>
        <p:nvSpPr>
          <p:cNvPr id="358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US" altLang="en-US" dirty="0" smtClean="0">
                <a:solidFill>
                  <a:srgbClr val="000000"/>
                </a:solidFill>
                <a:cs typeface="Arial" pitchFamily="34" charset="0"/>
              </a:rPr>
              <a:t>The numbers that</a:t>
            </a:r>
            <a:r>
              <a:rPr lang="en-US" altLang="en-US" baseline="0" dirty="0" smtClean="0">
                <a:solidFill>
                  <a:srgbClr val="000000"/>
                </a:solidFill>
                <a:cs typeface="Arial" pitchFamily="34" charset="0"/>
              </a:rPr>
              <a:t> </a:t>
            </a:r>
            <a:r>
              <a:rPr lang="en-US" altLang="en-US" dirty="0" smtClean="0">
                <a:solidFill>
                  <a:srgbClr val="000000"/>
                </a:solidFill>
                <a:cs typeface="Arial" pitchFamily="34" charset="0"/>
              </a:rPr>
              <a:t>reflect our communities,</a:t>
            </a:r>
            <a:r>
              <a:rPr lang="en-US" altLang="en-US" baseline="0" dirty="0" smtClean="0">
                <a:solidFill>
                  <a:srgbClr val="000000"/>
                </a:solidFill>
                <a:cs typeface="Arial" pitchFamily="34" charset="0"/>
              </a:rPr>
              <a:t> t</a:t>
            </a:r>
            <a:r>
              <a:rPr lang="en-US" altLang="en-US" dirty="0" smtClean="0">
                <a:solidFill>
                  <a:srgbClr val="000000"/>
                </a:solidFill>
                <a:cs typeface="Arial" pitchFamily="34" charset="0"/>
              </a:rPr>
              <a:t>raditionally, have been collected during the census every 10 years. Rather than taking a snapshot of a community once every ten years, the American Community Survey provides a dynamic and much timelier moving picture of the nation, every year. </a:t>
            </a:r>
            <a:endParaRPr lang="en-US" altLang="en-US" dirty="0" smtClean="0">
              <a:solidFill>
                <a:srgbClr val="000000"/>
              </a:solidFill>
              <a:ea typeface="Arial Unicode MS" pitchFamily="34" charset="-128"/>
              <a:cs typeface="Arial Unicode MS" pitchFamily="34" charset="-128"/>
            </a:endParaRPr>
          </a:p>
          <a:p>
            <a:pPr algn="just" eaLnBrk="1" hangingPunct="1">
              <a:spcBef>
                <a:spcPct val="0"/>
              </a:spcBef>
            </a:pPr>
            <a:r>
              <a:rPr lang="en-US" altLang="en-US" dirty="0" smtClean="0">
                <a:solidFill>
                  <a:srgbClr val="000000"/>
                </a:solidFill>
                <a:ea typeface="Arial Unicode MS" pitchFamily="34" charset="-128"/>
                <a:cs typeface="Arial Unicode MS" pitchFamily="34" charset="-128"/>
              </a:rPr>
              <a:t> </a:t>
            </a:r>
          </a:p>
          <a:p>
            <a:pPr eaLnBrk="1" hangingPunct="1">
              <a:spcBef>
                <a:spcPct val="0"/>
              </a:spcBef>
            </a:pPr>
            <a:endParaRPr lang="en-US" alt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mapper application we provide information on the 15</a:t>
            </a:r>
            <a:r>
              <a:rPr lang="en-US" baseline="0" dirty="0" smtClean="0"/>
              <a:t> largest individual languages with the largest populations speaking English less than very well.</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14</a:t>
            </a:fld>
            <a:endParaRPr lang="en-US"/>
          </a:p>
        </p:txBody>
      </p:sp>
    </p:spTree>
    <p:extLst>
      <p:ext uri="{BB962C8B-B14F-4D97-AF65-F5344CB8AC3E}">
        <p14:creationId xmlns:p14="http://schemas.microsoft.com/office/powerpoint/2010/main" xmlns="" val="1972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need information on a language not included</a:t>
            </a:r>
            <a:r>
              <a:rPr lang="en-US" baseline="0" dirty="0" smtClean="0"/>
              <a:t> in the mapper or our regular tables, for example, Hopi or Ukrainian, we have provided a special table package by state.  </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15</a:t>
            </a:fld>
            <a:endParaRPr lang="en-US"/>
          </a:p>
        </p:txBody>
      </p:sp>
    </p:spTree>
    <p:extLst>
      <p:ext uri="{BB962C8B-B14F-4D97-AF65-F5344CB8AC3E}">
        <p14:creationId xmlns:p14="http://schemas.microsoft.com/office/powerpoint/2010/main" xmlns="" val="3528608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are currently working on updates to this research.</a:t>
            </a:r>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18</a:t>
            </a:fld>
            <a:endParaRPr lang="en-US"/>
          </a:p>
        </p:txBody>
      </p:sp>
    </p:spTree>
    <p:extLst>
      <p:ext uri="{BB962C8B-B14F-4D97-AF65-F5344CB8AC3E}">
        <p14:creationId xmlns:p14="http://schemas.microsoft.com/office/powerpoint/2010/main" xmlns="" val="2953500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a:t>
            </a:r>
            <a:r>
              <a:rPr lang="en-US" baseline="0" dirty="0" smtClean="0"/>
              <a:t> the mapper application, start at our main web site, www.census.gov.</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20</a:t>
            </a:fld>
            <a:endParaRPr lang="en-US"/>
          </a:p>
        </p:txBody>
      </p:sp>
    </p:spTree>
    <p:extLst>
      <p:ext uri="{BB962C8B-B14F-4D97-AF65-F5344CB8AC3E}">
        <p14:creationId xmlns:p14="http://schemas.microsoft.com/office/powerpoint/2010/main" xmlns="" val="73389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expand or hide the language selection</a:t>
            </a:r>
            <a:r>
              <a:rPr lang="en-US" baseline="0" dirty="0" smtClean="0"/>
              <a:t> box.  The language is listed in a separate box, along with the scale, which shifts as you focus on smaller areas.</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23</a:t>
            </a:fld>
            <a:endParaRPr lang="en-US"/>
          </a:p>
        </p:txBody>
      </p:sp>
    </p:spTree>
    <p:extLst>
      <p:ext uri="{BB962C8B-B14F-4D97-AF65-F5344CB8AC3E}">
        <p14:creationId xmlns:p14="http://schemas.microsoft.com/office/powerpoint/2010/main" xmlns="" val="3551183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see the effect of placing</a:t>
            </a:r>
            <a:r>
              <a:rPr lang="en-US" baseline="0" dirty="0" smtClean="0"/>
              <a:t> dots in census tracts.  The tracts are much smaller than the squared-off areas here, but they often have square boundaries.  To aid in locating clusters we can choose a base map.</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24</a:t>
            </a:fld>
            <a:endParaRPr lang="en-US"/>
          </a:p>
        </p:txBody>
      </p:sp>
    </p:spTree>
    <p:extLst>
      <p:ext uri="{BB962C8B-B14F-4D97-AF65-F5344CB8AC3E}">
        <p14:creationId xmlns:p14="http://schemas.microsoft.com/office/powerpoint/2010/main" xmlns="" val="224700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we are in Chicago.</a:t>
            </a:r>
            <a:r>
              <a:rPr lang="en-US" baseline="0" dirty="0" smtClean="0"/>
              <a:t>  </a:t>
            </a:r>
            <a:r>
              <a:rPr lang="en-US" dirty="0" smtClean="0"/>
              <a:t>You can see </a:t>
            </a:r>
            <a:r>
              <a:rPr lang="en-US" dirty="0" err="1" smtClean="0"/>
              <a:t>Ohare</a:t>
            </a:r>
            <a:r>
              <a:rPr lang="en-US" baseline="0" dirty="0" smtClean="0"/>
              <a:t> airport in the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25</a:t>
            </a:fld>
            <a:endParaRPr lang="en-US"/>
          </a:p>
        </p:txBody>
      </p:sp>
    </p:spTree>
    <p:extLst>
      <p:ext uri="{BB962C8B-B14F-4D97-AF65-F5344CB8AC3E}">
        <p14:creationId xmlns:p14="http://schemas.microsoft.com/office/powerpoint/2010/main" xmlns="" val="156080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examples of a few groups of language speakers in metropolitan Chicago.</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26</a:t>
            </a:fld>
            <a:endParaRPr lang="en-US"/>
          </a:p>
        </p:txBody>
      </p:sp>
    </p:spTree>
    <p:extLst>
      <p:ext uri="{BB962C8B-B14F-4D97-AF65-F5344CB8AC3E}">
        <p14:creationId xmlns:p14="http://schemas.microsoft.com/office/powerpoint/2010/main" xmlns="" val="384069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People</a:t>
            </a:r>
            <a:r>
              <a:rPr lang="en-US" baseline="0" dirty="0" smtClean="0"/>
              <a:t> who speak less than very well are often scattered a little less densely within the area of speakers.</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27</a:t>
            </a:fld>
            <a:endParaRPr lang="en-US"/>
          </a:p>
        </p:txBody>
      </p:sp>
    </p:spTree>
    <p:extLst>
      <p:ext uri="{BB962C8B-B14F-4D97-AF65-F5344CB8AC3E}">
        <p14:creationId xmlns:p14="http://schemas.microsoft.com/office/powerpoint/2010/main" xmlns="" val="388390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Polish population of Chicago has two main clusters, with some suburban spread from each.</a:t>
            </a:r>
          </a:p>
        </p:txBody>
      </p:sp>
      <p:sp>
        <p:nvSpPr>
          <p:cNvPr id="4" name="Slide Number Placeholder 3"/>
          <p:cNvSpPr>
            <a:spLocks noGrp="1"/>
          </p:cNvSpPr>
          <p:nvPr>
            <p:ph type="sldNum" sz="quarter" idx="10"/>
          </p:nvPr>
        </p:nvSpPr>
        <p:spPr/>
        <p:txBody>
          <a:bodyPr/>
          <a:lstStyle/>
          <a:p>
            <a:fld id="{3ADAB3B1-3CD8-4667-98EF-EA116D2745EB}" type="slidenum">
              <a:rPr lang="en-US" smtClean="0"/>
              <a:pPr/>
              <a:t>28</a:t>
            </a:fld>
            <a:endParaRPr lang="en-US"/>
          </a:p>
        </p:txBody>
      </p:sp>
    </p:spTree>
    <p:extLst>
      <p:ext uri="{BB962C8B-B14F-4D97-AF65-F5344CB8AC3E}">
        <p14:creationId xmlns:p14="http://schemas.microsoft.com/office/powerpoint/2010/main" xmlns="" val="38484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n-US" altLang="en-US" dirty="0" smtClean="0">
                <a:cs typeface="Arial" pitchFamily="34" charset="0"/>
              </a:rPr>
              <a:t>The </a:t>
            </a:r>
            <a:r>
              <a:rPr lang="en-US" altLang="en-US" dirty="0" smtClean="0"/>
              <a:t>American Community Survey, sometimes referred to as the ACS,</a:t>
            </a:r>
            <a:r>
              <a:rPr lang="en-US" altLang="en-US" dirty="0" smtClean="0">
                <a:cs typeface="Arial" pitchFamily="34" charset="0"/>
              </a:rPr>
              <a:t> is a nationwide survey that produces characteristics of the population and housing, similar to the long-form questionnaire used in Census 2000. The American Community Survey produces these estimates for small areas and small population groups.  The </a:t>
            </a:r>
            <a:r>
              <a:rPr lang="en-US" altLang="en-US" dirty="0" smtClean="0"/>
              <a:t>American Community Survey </a:t>
            </a:r>
            <a:r>
              <a:rPr lang="en-US" altLang="en-US" dirty="0" smtClean="0">
                <a:cs typeface="Arial" pitchFamily="34" charset="0"/>
              </a:rPr>
              <a:t>is a continuous survey, in which each month a sample of housing unit addresses receives a questionnaire. About 3.5 million addresses are surveyed each year.</a:t>
            </a:r>
            <a:endParaRPr lang="en-US" altLang="en-US" dirty="0" smtClean="0">
              <a:ea typeface="Arial Unicode MS" pitchFamily="34" charset="-128"/>
              <a:cs typeface="Arial Unicode MS" pitchFamily="34" charset="-128"/>
            </a:endParaRPr>
          </a:p>
          <a:p>
            <a:pPr algn="just" eaLnBrk="1" hangingPunct="1">
              <a:spcBef>
                <a:spcPct val="0"/>
              </a:spcBef>
            </a:pPr>
            <a:r>
              <a:rPr lang="en-US" altLang="en-US" sz="1000" dirty="0">
                <a:cs typeface="Arial" pitchFamily="34" charset="0"/>
              </a:rPr>
              <a:t> </a:t>
            </a:r>
            <a:endParaRPr lang="en-US" altLang="en-US" sz="1000" dirty="0">
              <a:ea typeface="Arial Unicode MS" pitchFamily="34" charset="-128"/>
              <a:cs typeface="Arial Unicode MS"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E07512BF-833B-4278-B35F-B3D1C928664E}" type="slidenum">
              <a:rPr lang="en-US" altLang="en-US" smtClean="0"/>
              <a:pPr eaLnBrk="1" fontAlgn="base" hangingPunct="1">
                <a:spcBef>
                  <a:spcPct val="0"/>
                </a:spcBef>
                <a:spcAft>
                  <a:spcPct val="0"/>
                </a:spcAft>
              </a:pPr>
              <a:t>5</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Vietnamese-speaking</a:t>
            </a:r>
            <a:r>
              <a:rPr lang="en-US" baseline="0" dirty="0" smtClean="0"/>
              <a:t> population seems to be located on the North side, with another cluster on the far West side in </a:t>
            </a:r>
            <a:r>
              <a:rPr lang="en-US" baseline="0" dirty="0" err="1" smtClean="0"/>
              <a:t>DuPage</a:t>
            </a:r>
            <a:r>
              <a:rPr lang="en-US" baseline="0" dirty="0" smtClean="0"/>
              <a:t> county.  We will be using our tools to track down this last group.</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29</a:t>
            </a:fld>
            <a:endParaRPr lang="en-US"/>
          </a:p>
        </p:txBody>
      </p:sp>
    </p:spTree>
    <p:extLst>
      <p:ext uri="{BB962C8B-B14F-4D97-AF65-F5344CB8AC3E}">
        <p14:creationId xmlns:p14="http://schemas.microsoft.com/office/powerpoint/2010/main" xmlns="" val="370115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main page, click on TIGER</a:t>
            </a:r>
            <a:r>
              <a:rPr lang="en-US" baseline="0" dirty="0" smtClean="0"/>
              <a:t> under the geography tab</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31</a:t>
            </a:fld>
            <a:endParaRPr lang="en-US"/>
          </a:p>
        </p:txBody>
      </p:sp>
    </p:spTree>
    <p:extLst>
      <p:ext uri="{BB962C8B-B14F-4D97-AF65-F5344CB8AC3E}">
        <p14:creationId xmlns:p14="http://schemas.microsoft.com/office/powerpoint/2010/main" xmlns="" val="2457995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You’ll have to keep clicking on </a:t>
            </a:r>
            <a:r>
              <a:rPr lang="en-US" dirty="0" err="1" smtClean="0"/>
              <a:t>TIGERweb</a:t>
            </a:r>
            <a:r>
              <a:rPr lang="en-US" baseline="0" dirty="0" smtClean="0"/>
              <a:t> a few times.</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32</a:t>
            </a:fld>
            <a:endParaRPr lang="en-US"/>
          </a:p>
        </p:txBody>
      </p:sp>
    </p:spTree>
    <p:extLst>
      <p:ext uri="{BB962C8B-B14F-4D97-AF65-F5344CB8AC3E}">
        <p14:creationId xmlns:p14="http://schemas.microsoft.com/office/powerpoint/2010/main" xmlns="" val="339619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 most useful to look at Census Tracts.  You’ll</a:t>
            </a:r>
            <a:r>
              <a:rPr lang="en-US" baseline="0" dirty="0" smtClean="0"/>
              <a:t> have to play with the scale.  Remember, dots are placed at random in tracts.</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33</a:t>
            </a:fld>
            <a:endParaRPr lang="en-US"/>
          </a:p>
        </p:txBody>
      </p:sp>
    </p:spTree>
    <p:extLst>
      <p:ext uri="{BB962C8B-B14F-4D97-AF65-F5344CB8AC3E}">
        <p14:creationId xmlns:p14="http://schemas.microsoft.com/office/powerpoint/2010/main" xmlns="" val="4013458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geographic</a:t>
            </a:r>
            <a:r>
              <a:rPr lang="en-US" baseline="0" dirty="0" smtClean="0"/>
              <a:t> types, then specific geographies.</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36</a:t>
            </a:fld>
            <a:endParaRPr lang="en-US"/>
          </a:p>
        </p:txBody>
      </p:sp>
    </p:spTree>
    <p:extLst>
      <p:ext uri="{BB962C8B-B14F-4D97-AF65-F5344CB8AC3E}">
        <p14:creationId xmlns:p14="http://schemas.microsoft.com/office/powerpoint/2010/main" xmlns="" val="10795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can use “topics” section to pick out tables, or use the search facility.  You can type a table number in if you know it.  You can use this general approach for any table you might want to look at.</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37</a:t>
            </a:fld>
            <a:endParaRPr lang="en-US"/>
          </a:p>
        </p:txBody>
      </p:sp>
    </p:spTree>
    <p:extLst>
      <p:ext uri="{BB962C8B-B14F-4D97-AF65-F5344CB8AC3E}">
        <p14:creationId xmlns:p14="http://schemas.microsoft.com/office/powerpoint/2010/main" xmlns="" val="152307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1,455 Vietnamese speakers in Glendale Heights, n</a:t>
            </a:r>
            <a:r>
              <a:rPr lang="en-US" dirty="0" smtClean="0"/>
              <a:t>obody</a:t>
            </a:r>
            <a:r>
              <a:rPr lang="en-US" baseline="0" dirty="0" smtClean="0"/>
              <a:t> in Bloomingdale.  Given that we sample 1 household of every 50 or 60, that means we probably contacted around 160 out of 9,000 households each year without finding any that spoke Vietnamese.  By contrast we probably contacted 200 out of 11,000 in Glendale Heights and found an average of 10.</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38</a:t>
            </a:fld>
            <a:endParaRPr lang="en-US"/>
          </a:p>
        </p:txBody>
      </p:sp>
    </p:spTree>
    <p:extLst>
      <p:ext uri="{BB962C8B-B14F-4D97-AF65-F5344CB8AC3E}">
        <p14:creationId xmlns:p14="http://schemas.microsoft.com/office/powerpoint/2010/main" xmlns="" val="1302256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 you have found a table you like,</a:t>
            </a:r>
            <a:r>
              <a:rPr lang="en-US" baseline="0" dirty="0" smtClean="0"/>
              <a:t> you can download it onto your own computer.</a:t>
            </a:r>
            <a:endParaRPr lang="en-US" dirty="0" smtClean="0"/>
          </a:p>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40</a:t>
            </a:fld>
            <a:endParaRPr lang="en-US"/>
          </a:p>
        </p:txBody>
      </p:sp>
    </p:spTree>
    <p:extLst>
      <p:ext uri="{BB962C8B-B14F-4D97-AF65-F5344CB8AC3E}">
        <p14:creationId xmlns:p14="http://schemas.microsoft.com/office/powerpoint/2010/main" xmlns="" val="3036499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42</a:t>
            </a:fld>
            <a:endParaRPr lang="en-US"/>
          </a:p>
        </p:txBody>
      </p:sp>
    </p:spTree>
    <p:extLst>
      <p:ext uri="{BB962C8B-B14F-4D97-AF65-F5344CB8AC3E}">
        <p14:creationId xmlns:p14="http://schemas.microsoft.com/office/powerpoint/2010/main" xmlns="" val="2308670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limited to tables the</a:t>
            </a:r>
            <a:r>
              <a:rPr lang="en-US" baseline="0" dirty="0" smtClean="0"/>
              <a:t> Census Bureau has created.  Here are the ones that include Language and English Ability.  The only one with detailed languages (39) is B16001.</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45</a:t>
            </a:fld>
            <a:endParaRPr lang="en-US"/>
          </a:p>
        </p:txBody>
      </p:sp>
    </p:spTree>
    <p:extLst>
      <p:ext uri="{BB962C8B-B14F-4D97-AF65-F5344CB8AC3E}">
        <p14:creationId xmlns:p14="http://schemas.microsoft.com/office/powerpoint/2010/main" xmlns="" val="246935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340F3545-A292-4E39-A36D-8BF98B86CCD5}" type="slidenum">
              <a:rPr lang="en-US" altLang="en-US" smtClean="0"/>
              <a:pPr eaLnBrk="1" fontAlgn="base" hangingPunct="1">
                <a:spcBef>
                  <a:spcPct val="0"/>
                </a:spcBef>
                <a:spcAft>
                  <a:spcPct val="0"/>
                </a:spcAft>
              </a:pPr>
              <a:t>6</a:t>
            </a:fld>
            <a:endParaRPr lang="en-US" altLang="en-US" smtClean="0"/>
          </a:p>
        </p:txBody>
      </p:sp>
      <p:sp>
        <p:nvSpPr>
          <p:cNvPr id="48131" name="Rectangle 7"/>
          <p:cNvSpPr txBox="1">
            <a:spLocks noGrp="1" noChangeArrowheads="1"/>
          </p:cNvSpPr>
          <p:nvPr/>
        </p:nvSpPr>
        <p:spPr bwMode="auto">
          <a:xfrm>
            <a:off x="3972560" y="8839650"/>
            <a:ext cx="3037840" cy="45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75" tIns="46136" rIns="92275" bIns="46136" anchor="b"/>
          <a:lstStyle>
            <a:lvl1pPr defTabSz="903288" eaLnBrk="0" hangingPunct="0">
              <a:defRPr>
                <a:solidFill>
                  <a:schemeClr val="tx1"/>
                </a:solidFill>
                <a:latin typeface="Calibri" pitchFamily="34" charset="0"/>
              </a:defRPr>
            </a:lvl1pPr>
            <a:lvl2pPr marL="742950" indent="-285750" defTabSz="903288" eaLnBrk="0" hangingPunct="0">
              <a:defRPr>
                <a:solidFill>
                  <a:schemeClr val="tx1"/>
                </a:solidFill>
                <a:latin typeface="Calibri" pitchFamily="34" charset="0"/>
              </a:defRPr>
            </a:lvl2pPr>
            <a:lvl3pPr marL="1143000" indent="-228600" defTabSz="903288" eaLnBrk="0" hangingPunct="0">
              <a:defRPr>
                <a:solidFill>
                  <a:schemeClr val="tx1"/>
                </a:solidFill>
                <a:latin typeface="Calibri" pitchFamily="34" charset="0"/>
              </a:defRPr>
            </a:lvl3pPr>
            <a:lvl4pPr marL="1600200" indent="-228600" defTabSz="903288" eaLnBrk="0" hangingPunct="0">
              <a:defRPr>
                <a:solidFill>
                  <a:schemeClr val="tx1"/>
                </a:solidFill>
                <a:latin typeface="Calibri" pitchFamily="34" charset="0"/>
              </a:defRPr>
            </a:lvl4pPr>
            <a:lvl5pPr marL="2057400" indent="-228600" defTabSz="903288" eaLnBrk="0" hangingPunct="0">
              <a:defRPr>
                <a:solidFill>
                  <a:schemeClr val="tx1"/>
                </a:solidFill>
                <a:latin typeface="Calibri" pitchFamily="34" charset="0"/>
              </a:defRPr>
            </a:lvl5pPr>
            <a:lvl6pPr marL="2514600" indent="-228600" defTabSz="903288" eaLnBrk="0" fontAlgn="base" hangingPunct="0">
              <a:spcBef>
                <a:spcPct val="0"/>
              </a:spcBef>
              <a:spcAft>
                <a:spcPct val="0"/>
              </a:spcAft>
              <a:defRPr>
                <a:solidFill>
                  <a:schemeClr val="tx1"/>
                </a:solidFill>
                <a:latin typeface="Calibri" pitchFamily="34" charset="0"/>
              </a:defRPr>
            </a:lvl6pPr>
            <a:lvl7pPr marL="2971800" indent="-228600" defTabSz="903288" eaLnBrk="0" fontAlgn="base" hangingPunct="0">
              <a:spcBef>
                <a:spcPct val="0"/>
              </a:spcBef>
              <a:spcAft>
                <a:spcPct val="0"/>
              </a:spcAft>
              <a:defRPr>
                <a:solidFill>
                  <a:schemeClr val="tx1"/>
                </a:solidFill>
                <a:latin typeface="Calibri" pitchFamily="34" charset="0"/>
              </a:defRPr>
            </a:lvl7pPr>
            <a:lvl8pPr marL="3429000" indent="-228600" defTabSz="903288" eaLnBrk="0" fontAlgn="base" hangingPunct="0">
              <a:spcBef>
                <a:spcPct val="0"/>
              </a:spcBef>
              <a:spcAft>
                <a:spcPct val="0"/>
              </a:spcAft>
              <a:defRPr>
                <a:solidFill>
                  <a:schemeClr val="tx1"/>
                </a:solidFill>
                <a:latin typeface="Calibri" pitchFamily="34" charset="0"/>
              </a:defRPr>
            </a:lvl8pPr>
            <a:lvl9pPr marL="3886200" indent="-228600" defTabSz="903288" eaLnBrk="0" fontAlgn="base" hangingPunct="0">
              <a:spcBef>
                <a:spcPct val="0"/>
              </a:spcBef>
              <a:spcAft>
                <a:spcPct val="0"/>
              </a:spcAft>
              <a:defRPr>
                <a:solidFill>
                  <a:schemeClr val="tx1"/>
                </a:solidFill>
                <a:latin typeface="Calibri" pitchFamily="34" charset="0"/>
              </a:defRPr>
            </a:lvl9pPr>
          </a:lstStyle>
          <a:p>
            <a:pPr algn="r" eaLnBrk="1" hangingPunct="1"/>
            <a:fld id="{38CEBAC4-B2DE-46CC-8ED1-3BA0271BB49E}" type="slidenum">
              <a:rPr lang="en-US" altLang="en-US" sz="1200">
                <a:solidFill>
                  <a:schemeClr val="tx2"/>
                </a:solidFill>
                <a:latin typeface="Arial" pitchFamily="34" charset="0"/>
              </a:rPr>
              <a:pPr algn="r" eaLnBrk="1" hangingPunct="1"/>
              <a:t>6</a:t>
            </a:fld>
            <a:endParaRPr lang="en-US" altLang="en-US" sz="1200">
              <a:solidFill>
                <a:schemeClr val="tx2"/>
              </a:solidFill>
              <a:latin typeface="Arial" pitchFamily="34" charset="0"/>
            </a:endParaRPr>
          </a:p>
        </p:txBody>
      </p:sp>
      <p:sp>
        <p:nvSpPr>
          <p:cNvPr id="48132"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3" name="Rectangle 3"/>
          <p:cNvSpPr>
            <a:spLocks noGrp="1" noChangeArrowheads="1"/>
          </p:cNvSpPr>
          <p:nvPr>
            <p:ph type="body" idx="1"/>
          </p:nvPr>
        </p:nvSpPr>
        <p:spPr bwMode="auto">
          <a:xfrm>
            <a:off x="1066166" y="4415790"/>
            <a:ext cx="5030611" cy="418499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cs typeface="Times New Roman" pitchFamily="18" charset="0"/>
              </a:rPr>
              <a:t>The </a:t>
            </a:r>
            <a:r>
              <a:rPr lang="en-US" altLang="en-US" dirty="0" smtClean="0"/>
              <a:t>American Community Survey</a:t>
            </a:r>
            <a:r>
              <a:rPr lang="en-US" altLang="en-US" dirty="0" smtClean="0">
                <a:cs typeface="Times New Roman" pitchFamily="18" charset="0"/>
              </a:rPr>
              <a:t> collects data from all persons </a:t>
            </a:r>
            <a:r>
              <a:rPr lang="en-US" altLang="en-US" dirty="0" smtClean="0">
                <a:cs typeface="Arial" pitchFamily="34" charset="0"/>
              </a:rPr>
              <a:t>without regard to their legal status or citizenship. </a:t>
            </a:r>
          </a:p>
          <a:p>
            <a:pPr eaLnBrk="1" hangingPunct="1">
              <a:spcBef>
                <a:spcPct val="0"/>
              </a:spcBef>
            </a:pPr>
            <a:endParaRPr lang="en-US" altLang="en-US" dirty="0" smtClean="0">
              <a:cs typeface="Arial" pitchFamily="34" charset="0"/>
            </a:endParaRPr>
          </a:p>
          <a:p>
            <a:pPr eaLnBrk="1" hangingPunct="1">
              <a:spcBef>
                <a:spcPct val="0"/>
              </a:spcBef>
            </a:pPr>
            <a:r>
              <a:rPr lang="en-US" altLang="en-US" dirty="0" smtClean="0">
                <a:cs typeface="Arial" pitchFamily="34" charset="0"/>
              </a:rPr>
              <a:t>Starting </a:t>
            </a:r>
            <a:r>
              <a:rPr lang="en-US" altLang="en-US" dirty="0" smtClean="0">
                <a:cs typeface="Times New Roman" pitchFamily="18" charset="0"/>
              </a:rPr>
              <a:t>in 2006, and for every year thereafter, the </a:t>
            </a:r>
            <a:r>
              <a:rPr lang="en-US" altLang="en-US" dirty="0" smtClean="0"/>
              <a:t>American Community Survey</a:t>
            </a:r>
            <a:r>
              <a:rPr lang="en-US" altLang="en-US" dirty="0" smtClean="0">
                <a:cs typeface="Times New Roman" pitchFamily="18" charset="0"/>
              </a:rPr>
              <a:t> has included the resident population living in BOTH housing units and group quarters. </a:t>
            </a:r>
          </a:p>
          <a:p>
            <a:pPr eaLnBrk="1" hangingPunct="1">
              <a:spcBef>
                <a:spcPct val="0"/>
              </a:spcBef>
            </a:pPr>
            <a:endParaRPr lang="en-US" altLang="en-US" dirty="0" smtClean="0">
              <a:cs typeface="Times New Roman" pitchFamily="18" charset="0"/>
            </a:endParaRPr>
          </a:p>
          <a:p>
            <a:pPr algn="just" eaLnBrk="1" hangingPunct="1">
              <a:spcBef>
                <a:spcPct val="0"/>
              </a:spcBef>
            </a:pPr>
            <a:r>
              <a:rPr lang="en-US" altLang="en-US" dirty="0" smtClean="0">
                <a:solidFill>
                  <a:srgbClr val="000000"/>
                </a:solidFill>
                <a:ea typeface="Arial Unicode MS" pitchFamily="34" charset="-128"/>
                <a:cs typeface="Arial Unicode MS" pitchFamily="34" charset="-128"/>
              </a:rPr>
              <a:t>The group quarters population is divided into two categories, the Institutional group quarters population and the Non-institutional group quarters population.</a:t>
            </a:r>
          </a:p>
          <a:p>
            <a:pPr algn="just" eaLnBrk="1" hangingPunct="1">
              <a:spcBef>
                <a:spcPct val="0"/>
              </a:spcBef>
            </a:pPr>
            <a:endParaRPr lang="en-US" altLang="en-US" dirty="0" smtClean="0">
              <a:solidFill>
                <a:srgbClr val="000000"/>
              </a:solidFill>
              <a:ea typeface="Arial Unicode MS" pitchFamily="34" charset="-128"/>
              <a:cs typeface="Arial Unicode MS"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a:t>
            </a:r>
            <a:r>
              <a:rPr lang="en-US" baseline="0" dirty="0" smtClean="0"/>
              <a:t> you can come back and take a look at this list later.</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46</a:t>
            </a:fld>
            <a:endParaRPr lang="en-US"/>
          </a:p>
        </p:txBody>
      </p:sp>
    </p:spTree>
    <p:extLst>
      <p:ext uri="{BB962C8B-B14F-4D97-AF65-F5344CB8AC3E}">
        <p14:creationId xmlns:p14="http://schemas.microsoft.com/office/powerpoint/2010/main" xmlns="" val="375549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FE1557CF-942E-43FD-8F99-87E74D45E6D8}" type="slidenum">
              <a:rPr lang="en-US" altLang="en-US" smtClean="0"/>
              <a:pPr eaLnBrk="1" fontAlgn="base" hangingPunct="1">
                <a:spcBef>
                  <a:spcPct val="0"/>
                </a:spcBef>
                <a:spcAft>
                  <a:spcPct val="0"/>
                </a:spcAft>
              </a:pPr>
              <a:t>7</a:t>
            </a:fld>
            <a:endParaRPr lang="en-US" altLang="en-US" smtClean="0"/>
          </a:p>
        </p:txBody>
      </p:sp>
      <p:sp>
        <p:nvSpPr>
          <p:cNvPr id="4301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rPr>
              <a:t>The types of ACS estimates published for a particular area are based on established population thresholds. </a:t>
            </a:r>
          </a:p>
          <a:p>
            <a:pPr eaLnBrk="1" hangingPunct="1">
              <a:spcBef>
                <a:spcPct val="0"/>
              </a:spcBef>
            </a:pPr>
            <a:endParaRPr lang="en-US" altLang="en-US" dirty="0" smtClean="0">
              <a:latin typeface="Arial" pitchFamily="34" charset="0"/>
            </a:endParaRPr>
          </a:p>
          <a:p>
            <a:pPr eaLnBrk="1" hangingPunct="1">
              <a:spcBef>
                <a:spcPct val="0"/>
              </a:spcBef>
            </a:pPr>
            <a:r>
              <a:rPr lang="en-US" altLang="en-US" dirty="0" smtClean="0">
                <a:latin typeface="Arial" pitchFamily="34" charset="0"/>
              </a:rPr>
              <a:t>Geographic areas with at least 65,000 people will receive one-year, three-year, and five-year ACS estimates.</a:t>
            </a:r>
          </a:p>
          <a:p>
            <a:pPr eaLnBrk="1" hangingPunct="1">
              <a:spcBef>
                <a:spcPct val="0"/>
              </a:spcBef>
            </a:pPr>
            <a:endParaRPr lang="en-US" altLang="en-US" dirty="0" smtClean="0">
              <a:latin typeface="Arial" pitchFamily="34" charset="0"/>
            </a:endParaRPr>
          </a:p>
          <a:p>
            <a:pPr eaLnBrk="1" hangingPunct="1">
              <a:spcBef>
                <a:spcPct val="0"/>
              </a:spcBef>
            </a:pPr>
            <a:r>
              <a:rPr lang="en-US" altLang="en-US" dirty="0" smtClean="0">
                <a:latin typeface="Arial" pitchFamily="34" charset="0"/>
              </a:rPr>
              <a:t>Areas with less than 20,000 people, down to the block group level, will only receive five-year estimates. </a:t>
            </a:r>
          </a:p>
        </p:txBody>
      </p:sp>
      <p:sp>
        <p:nvSpPr>
          <p:cNvPr id="43013"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019" tIns="46509" rIns="93019" bIns="46509" anchor="b"/>
          <a:lstStyle>
            <a:lvl1pPr defTabSz="922338" eaLnBrk="0" hangingPunct="0">
              <a:defRPr>
                <a:solidFill>
                  <a:schemeClr val="tx1"/>
                </a:solidFill>
                <a:latin typeface="Calibri" pitchFamily="34" charset="0"/>
              </a:defRPr>
            </a:lvl1pPr>
            <a:lvl2pPr marL="742950" indent="-285750" defTabSz="922338" eaLnBrk="0" hangingPunct="0">
              <a:defRPr>
                <a:solidFill>
                  <a:schemeClr val="tx1"/>
                </a:solidFill>
                <a:latin typeface="Calibri" pitchFamily="34" charset="0"/>
              </a:defRPr>
            </a:lvl2pPr>
            <a:lvl3pPr marL="1143000" indent="-228600" defTabSz="922338" eaLnBrk="0" hangingPunct="0">
              <a:defRPr>
                <a:solidFill>
                  <a:schemeClr val="tx1"/>
                </a:solidFill>
                <a:latin typeface="Calibri" pitchFamily="34" charset="0"/>
              </a:defRPr>
            </a:lvl3pPr>
            <a:lvl4pPr marL="1600200" indent="-228600" defTabSz="922338" eaLnBrk="0" hangingPunct="0">
              <a:defRPr>
                <a:solidFill>
                  <a:schemeClr val="tx1"/>
                </a:solidFill>
                <a:latin typeface="Calibri" pitchFamily="34" charset="0"/>
              </a:defRPr>
            </a:lvl4pPr>
            <a:lvl5pPr marL="2057400" indent="-228600" defTabSz="922338" eaLnBrk="0" hangingPunct="0">
              <a:defRPr>
                <a:solidFill>
                  <a:schemeClr val="tx1"/>
                </a:solidFill>
                <a:latin typeface="Calibri" pitchFamily="34" charset="0"/>
              </a:defRPr>
            </a:lvl5pPr>
            <a:lvl6pPr marL="2514600" indent="-228600" defTabSz="922338" eaLnBrk="0" fontAlgn="base" hangingPunct="0">
              <a:spcBef>
                <a:spcPct val="0"/>
              </a:spcBef>
              <a:spcAft>
                <a:spcPct val="0"/>
              </a:spcAft>
              <a:defRPr>
                <a:solidFill>
                  <a:schemeClr val="tx1"/>
                </a:solidFill>
                <a:latin typeface="Calibri" pitchFamily="34" charset="0"/>
              </a:defRPr>
            </a:lvl6pPr>
            <a:lvl7pPr marL="2971800" indent="-228600" defTabSz="922338" eaLnBrk="0" fontAlgn="base" hangingPunct="0">
              <a:spcBef>
                <a:spcPct val="0"/>
              </a:spcBef>
              <a:spcAft>
                <a:spcPct val="0"/>
              </a:spcAft>
              <a:defRPr>
                <a:solidFill>
                  <a:schemeClr val="tx1"/>
                </a:solidFill>
                <a:latin typeface="Calibri" pitchFamily="34" charset="0"/>
              </a:defRPr>
            </a:lvl7pPr>
            <a:lvl8pPr marL="3429000" indent="-228600" defTabSz="922338" eaLnBrk="0" fontAlgn="base" hangingPunct="0">
              <a:spcBef>
                <a:spcPct val="0"/>
              </a:spcBef>
              <a:spcAft>
                <a:spcPct val="0"/>
              </a:spcAft>
              <a:defRPr>
                <a:solidFill>
                  <a:schemeClr val="tx1"/>
                </a:solidFill>
                <a:latin typeface="Calibri" pitchFamily="34" charset="0"/>
              </a:defRPr>
            </a:lvl8pPr>
            <a:lvl9pPr marL="3886200" indent="-228600" defTabSz="922338" eaLnBrk="0" fontAlgn="base" hangingPunct="0">
              <a:spcBef>
                <a:spcPct val="0"/>
              </a:spcBef>
              <a:spcAft>
                <a:spcPct val="0"/>
              </a:spcAft>
              <a:defRPr>
                <a:solidFill>
                  <a:schemeClr val="tx1"/>
                </a:solidFill>
                <a:latin typeface="Calibri" pitchFamily="34" charset="0"/>
              </a:defRPr>
            </a:lvl9pPr>
          </a:lstStyle>
          <a:p>
            <a:pPr algn="r" eaLnBrk="1" hangingPunct="1"/>
            <a:fld id="{60EF7669-E270-45C1-8DC0-50F9CD7250AD}" type="slidenum">
              <a:rPr lang="en-US" altLang="en-US" sz="1300">
                <a:latin typeface="Arial" pitchFamily="34" charset="0"/>
              </a:rPr>
              <a:pPr algn="r" eaLnBrk="1" hangingPunct="1"/>
              <a:t>7</a:t>
            </a:fld>
            <a:endParaRPr lang="en-US" altLang="en-US" sz="13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43C3268B-1533-4FA7-BB0C-C900135AE1EA}" type="slidenum">
              <a:rPr lang="en-US" altLang="en-US" smtClean="0"/>
              <a:pPr eaLnBrk="1" fontAlgn="base" hangingPunct="1">
                <a:spcBef>
                  <a:spcPct val="0"/>
                </a:spcBef>
                <a:spcAft>
                  <a:spcPct val="0"/>
                </a:spcAft>
              </a:pPr>
              <a:t>8</a:t>
            </a:fld>
            <a:endParaRPr lang="en-US" altLang="en-US" smtClean="0"/>
          </a:p>
        </p:txBody>
      </p:sp>
      <p:sp>
        <p:nvSpPr>
          <p:cNvPr id="56323"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019" tIns="46509" rIns="93019" bIns="46509" anchor="b"/>
          <a:lstStyle>
            <a:lvl1pPr defTabSz="922338" eaLnBrk="0" hangingPunct="0">
              <a:defRPr>
                <a:solidFill>
                  <a:schemeClr val="tx1"/>
                </a:solidFill>
                <a:latin typeface="Calibri" pitchFamily="34" charset="0"/>
              </a:defRPr>
            </a:lvl1pPr>
            <a:lvl2pPr marL="742950" indent="-285750" defTabSz="922338" eaLnBrk="0" hangingPunct="0">
              <a:defRPr>
                <a:solidFill>
                  <a:schemeClr val="tx1"/>
                </a:solidFill>
                <a:latin typeface="Calibri" pitchFamily="34" charset="0"/>
              </a:defRPr>
            </a:lvl2pPr>
            <a:lvl3pPr marL="1143000" indent="-228600" defTabSz="922338" eaLnBrk="0" hangingPunct="0">
              <a:defRPr>
                <a:solidFill>
                  <a:schemeClr val="tx1"/>
                </a:solidFill>
                <a:latin typeface="Calibri" pitchFamily="34" charset="0"/>
              </a:defRPr>
            </a:lvl3pPr>
            <a:lvl4pPr marL="1600200" indent="-228600" defTabSz="922338" eaLnBrk="0" hangingPunct="0">
              <a:defRPr>
                <a:solidFill>
                  <a:schemeClr val="tx1"/>
                </a:solidFill>
                <a:latin typeface="Calibri" pitchFamily="34" charset="0"/>
              </a:defRPr>
            </a:lvl4pPr>
            <a:lvl5pPr marL="2057400" indent="-228600" defTabSz="922338" eaLnBrk="0" hangingPunct="0">
              <a:defRPr>
                <a:solidFill>
                  <a:schemeClr val="tx1"/>
                </a:solidFill>
                <a:latin typeface="Calibri" pitchFamily="34" charset="0"/>
              </a:defRPr>
            </a:lvl5pPr>
            <a:lvl6pPr marL="2514600" indent="-228600" defTabSz="922338" eaLnBrk="0" fontAlgn="base" hangingPunct="0">
              <a:spcBef>
                <a:spcPct val="0"/>
              </a:spcBef>
              <a:spcAft>
                <a:spcPct val="0"/>
              </a:spcAft>
              <a:defRPr>
                <a:solidFill>
                  <a:schemeClr val="tx1"/>
                </a:solidFill>
                <a:latin typeface="Calibri" pitchFamily="34" charset="0"/>
              </a:defRPr>
            </a:lvl6pPr>
            <a:lvl7pPr marL="2971800" indent="-228600" defTabSz="922338" eaLnBrk="0" fontAlgn="base" hangingPunct="0">
              <a:spcBef>
                <a:spcPct val="0"/>
              </a:spcBef>
              <a:spcAft>
                <a:spcPct val="0"/>
              </a:spcAft>
              <a:defRPr>
                <a:solidFill>
                  <a:schemeClr val="tx1"/>
                </a:solidFill>
                <a:latin typeface="Calibri" pitchFamily="34" charset="0"/>
              </a:defRPr>
            </a:lvl7pPr>
            <a:lvl8pPr marL="3429000" indent="-228600" defTabSz="922338" eaLnBrk="0" fontAlgn="base" hangingPunct="0">
              <a:spcBef>
                <a:spcPct val="0"/>
              </a:spcBef>
              <a:spcAft>
                <a:spcPct val="0"/>
              </a:spcAft>
              <a:defRPr>
                <a:solidFill>
                  <a:schemeClr val="tx1"/>
                </a:solidFill>
                <a:latin typeface="Calibri" pitchFamily="34" charset="0"/>
              </a:defRPr>
            </a:lvl8pPr>
            <a:lvl9pPr marL="3886200" indent="-228600" defTabSz="922338" eaLnBrk="0" fontAlgn="base" hangingPunct="0">
              <a:spcBef>
                <a:spcPct val="0"/>
              </a:spcBef>
              <a:spcAft>
                <a:spcPct val="0"/>
              </a:spcAft>
              <a:defRPr>
                <a:solidFill>
                  <a:schemeClr val="tx1"/>
                </a:solidFill>
                <a:latin typeface="Calibri" pitchFamily="34" charset="0"/>
              </a:defRPr>
            </a:lvl9pPr>
          </a:lstStyle>
          <a:p>
            <a:pPr algn="r" eaLnBrk="1" hangingPunct="1"/>
            <a:fld id="{5DF1C615-CD85-4F90-8E51-E674F2D34A7C}" type="slidenum">
              <a:rPr lang="en-US" altLang="en-US" sz="1300">
                <a:latin typeface="Arial" pitchFamily="34" charset="0"/>
              </a:rPr>
              <a:pPr algn="r" eaLnBrk="1" hangingPunct="1"/>
              <a:t>8</a:t>
            </a:fld>
            <a:endParaRPr lang="en-US" altLang="en-US" sz="1300">
              <a:latin typeface="Arial" pitchFamily="34" charset="0"/>
            </a:endParaRPr>
          </a:p>
        </p:txBody>
      </p:sp>
      <p:sp>
        <p:nvSpPr>
          <p:cNvPr id="563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rPr>
              <a:t>Comparisons across different geographies should be made with estimates of comparable period length and of the same time period.  For example, to make comparisons of educational attainment across several geographies use the same period for each geography, such as 2005-2007. </a:t>
            </a:r>
          </a:p>
          <a:p>
            <a:pPr eaLnBrk="1" hangingPunct="1">
              <a:spcBef>
                <a:spcPct val="0"/>
              </a:spcBef>
            </a:pPr>
            <a:endParaRPr lang="en-US" altLang="en-US" dirty="0" smtClean="0">
              <a:latin typeface="Arial" pitchFamily="34" charset="0"/>
            </a:endParaRPr>
          </a:p>
          <a:p>
            <a:pPr eaLnBrk="1" hangingPunct="1">
              <a:spcBef>
                <a:spcPct val="0"/>
              </a:spcBef>
            </a:pPr>
            <a:endParaRPr lang="en-US" altLang="en-US" dirty="0" smtClean="0">
              <a:latin typeface="Arial" pitchFamily="34" charset="0"/>
            </a:endParaRPr>
          </a:p>
          <a:p>
            <a:pPr eaLnBrk="1" hangingPunct="1">
              <a:spcBef>
                <a:spcPct val="0"/>
              </a:spcBef>
            </a:pPr>
            <a:endParaRPr lang="en-US" altLang="en-US" dirty="0" smtClean="0">
              <a:latin typeface="Arial" pitchFamily="34" charset="0"/>
            </a:endParaRPr>
          </a:p>
          <a:p>
            <a:pPr eaLnBrk="1" hangingPunct="1">
              <a:spcBef>
                <a:spcPct val="0"/>
              </a:spcBef>
            </a:pPr>
            <a:endParaRPr lang="en-US" altLang="en-US" dirty="0" smtClean="0">
              <a:latin typeface="Arial" pitchFamily="34" charset="0"/>
            </a:endParaRPr>
          </a:p>
          <a:p>
            <a:pPr eaLnBrk="1" hangingPunct="1">
              <a:spcBef>
                <a:spcPct val="0"/>
              </a:spcBef>
              <a:buFontTx/>
              <a:buChar char="•"/>
            </a:pPr>
            <a:endParaRPr lang="en-US" altLang="en-US" dirty="0" smtClean="0">
              <a:latin typeface="Arial" pitchFamily="34" charset="0"/>
            </a:endParaRPr>
          </a:p>
          <a:p>
            <a:pPr eaLnBrk="1" hangingPunct="1">
              <a:spcBef>
                <a:spcPct val="0"/>
              </a:spcBef>
              <a:buFontTx/>
              <a:buChar char="•"/>
            </a:pPr>
            <a:endParaRPr lang="en-US" alt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complete list of topics.</a:t>
            </a:r>
            <a:r>
              <a:rPr lang="en-US" baseline="0" dirty="0" smtClean="0"/>
              <a:t> The best way to see that is to look at the questionnaire itself, on the web site.  We can point out a few items that may be of interest, including age, race, Hispanic origin, disability, and language use.  We also have information on commuting, based on places where people live and places people go to work.  </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9</a:t>
            </a:fld>
            <a:endParaRPr lang="en-US"/>
          </a:p>
        </p:txBody>
      </p:sp>
    </p:spTree>
    <p:extLst>
      <p:ext uri="{BB962C8B-B14F-4D97-AF65-F5344CB8AC3E}">
        <p14:creationId xmlns:p14="http://schemas.microsoft.com/office/powerpoint/2010/main" xmlns="" val="390215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data on</a:t>
            </a:r>
            <a:r>
              <a:rPr lang="en-US" baseline="0" dirty="0" smtClean="0"/>
              <a:t> language </a:t>
            </a:r>
            <a:r>
              <a:rPr lang="en-US" dirty="0" smtClean="0"/>
              <a:t>collected by the Census Bureau make use of this</a:t>
            </a:r>
            <a:r>
              <a:rPr lang="en-US" baseline="0" dirty="0" smtClean="0"/>
              <a:t> basic set of three questions originally developed for the 1980 Census.</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11</a:t>
            </a:fld>
            <a:endParaRPr lang="en-US"/>
          </a:p>
        </p:txBody>
      </p:sp>
    </p:spTree>
    <p:extLst>
      <p:ext uri="{BB962C8B-B14F-4D97-AF65-F5344CB8AC3E}">
        <p14:creationId xmlns:p14="http://schemas.microsoft.com/office/powerpoint/2010/main" xmlns="" val="78695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12</a:t>
            </a:fld>
            <a:endParaRPr lang="en-US"/>
          </a:p>
        </p:txBody>
      </p:sp>
    </p:spTree>
    <p:extLst>
      <p:ext uri="{BB962C8B-B14F-4D97-AF65-F5344CB8AC3E}">
        <p14:creationId xmlns:p14="http://schemas.microsoft.com/office/powerpoint/2010/main" xmlns="" val="908026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tabulations we</a:t>
            </a:r>
            <a:r>
              <a:rPr lang="en-US" baseline="0" dirty="0" smtClean="0"/>
              <a:t> present up to 39 languages.  </a:t>
            </a:r>
            <a:r>
              <a:rPr lang="en-US" dirty="0" smtClean="0"/>
              <a:t>Languages are grouped together based on linguistic characteristics.  Some tables use 4 major groups, while others just refer</a:t>
            </a:r>
            <a:r>
              <a:rPr lang="en-US" baseline="0" dirty="0" smtClean="0"/>
              <a:t> to Spanish and other.</a:t>
            </a:r>
            <a:endParaRPr lang="en-US" dirty="0"/>
          </a:p>
        </p:txBody>
      </p:sp>
      <p:sp>
        <p:nvSpPr>
          <p:cNvPr id="4" name="Slide Number Placeholder 3"/>
          <p:cNvSpPr>
            <a:spLocks noGrp="1"/>
          </p:cNvSpPr>
          <p:nvPr>
            <p:ph type="sldNum" sz="quarter" idx="10"/>
          </p:nvPr>
        </p:nvSpPr>
        <p:spPr/>
        <p:txBody>
          <a:bodyPr/>
          <a:lstStyle/>
          <a:p>
            <a:fld id="{3ADAB3B1-3CD8-4667-98EF-EA116D2745EB}" type="slidenum">
              <a:rPr lang="en-US" smtClean="0"/>
              <a:pPr/>
              <a:t>13</a:t>
            </a:fld>
            <a:endParaRPr lang="en-US"/>
          </a:p>
        </p:txBody>
      </p:sp>
    </p:spTree>
    <p:extLst>
      <p:ext uri="{BB962C8B-B14F-4D97-AF65-F5344CB8AC3E}">
        <p14:creationId xmlns:p14="http://schemas.microsoft.com/office/powerpoint/2010/main" xmlns="" val="39800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DE293D-A0C2-413A-ACB4-00E58782E4A1}"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57297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4354-9A5C-4DDA-A8C6-9432F4BDFBBC}"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1250856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8CC9C-B6DD-4182-A6AE-3EAEF7B40AC8}"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99060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DE293D-A0C2-413A-ACB4-00E58782E4A1}"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355165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16F53-2E58-4491-95BC-CEC69BCF3A26}"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3365909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ED40D-980C-4EEE-B5F7-5A0FB87C2BAF}"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730692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502C51-1870-4881-841D-CDFF5EF335E5}" type="datetime1">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34381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548902-1256-4A05-9C18-2D395E32B752}" type="datetime1">
              <a:rPr lang="en-US" smtClean="0"/>
              <a:pPr/>
              <a:t>2/27/2014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92165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2D5A4-1445-4E14-80DD-D05F332A1D3F}" type="datetime1">
              <a:rPr lang="en-US" smtClean="0"/>
              <a:pPr/>
              <a:t>2/27/2014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1722404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F7C5F-8689-4B80-BF6A-C94CF9A1AA60}" type="datetime1">
              <a:rPr lang="en-US" smtClean="0"/>
              <a:pPr/>
              <a:t>2/27/2014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3704109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6063C4-A38D-40A5-8BB7-E45F3CCC721E}" type="datetime1">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570076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16F53-2E58-4491-95BC-CEC69BCF3A26}"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68526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E21DA8-B155-4BC2-B1F2-B1FAD26CA1B3}" type="datetime1">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414866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4354-9A5C-4DDA-A8C6-9432F4BDFBBC}"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694985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8CC9C-B6DD-4182-A6AE-3EAEF7B40AC8}"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150076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ED40D-980C-4EEE-B5F7-5A0FB87C2BAF}" type="datetime1">
              <a:rPr lang="en-US" smtClean="0"/>
              <a:pPr/>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3169095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502C51-1870-4881-841D-CDFF5EF335E5}" type="datetime1">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04908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548902-1256-4A05-9C18-2D395E32B752}" type="datetime1">
              <a:rPr lang="en-US" smtClean="0"/>
              <a:pPr/>
              <a:t>2/27/2014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367999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2D5A4-1445-4E14-80DD-D05F332A1D3F}" type="datetime1">
              <a:rPr lang="en-US" smtClean="0"/>
              <a:pPr/>
              <a:t>2/27/2014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126132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F7C5F-8689-4B80-BF6A-C94CF9A1AA60}" type="datetime1">
              <a:rPr lang="en-US" smtClean="0"/>
              <a:pPr/>
              <a:t>2/27/2014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46965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6063C4-A38D-40A5-8BB7-E45F3CCC721E}" type="datetime1">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20744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E21DA8-B155-4BC2-B1F2-B1FAD26CA1B3}" type="datetime1">
              <a:rPr lang="en-US" smtClean="0"/>
              <a:pPr/>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C29BC2A0-9875-4B3F-8A86-0C7920C785BD}" type="slidenum">
              <a:rPr lang="en-US" smtClean="0"/>
              <a:pPr/>
              <a:t>‹#›</a:t>
            </a:fld>
            <a:endParaRPr lang="en-US" dirty="0"/>
          </a:p>
        </p:txBody>
      </p:sp>
    </p:spTree>
    <p:extLst>
      <p:ext uri="{BB962C8B-B14F-4D97-AF65-F5344CB8AC3E}">
        <p14:creationId xmlns:p14="http://schemas.microsoft.com/office/powerpoint/2010/main" xmlns="" val="304874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7CE92D65-6DB3-4DBA-95A2-75289FA635E5}" type="datetime1">
              <a:rPr lang="en-US" smtClean="0"/>
              <a:pPr/>
              <a:t>2/27/2014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C29BC2A0-9875-4B3F-8A86-0C7920C785BD}" type="slidenum">
              <a:rPr lang="en-US" smtClean="0"/>
              <a:pPr/>
              <a:t>‹#›</a:t>
            </a:fld>
            <a:endParaRPr lang="en-US" dirty="0"/>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xmlns="" val="0"/>
              </a:ext>
            </a:extLst>
          </a:blip>
          <a:srcRect r="82485"/>
          <a:stretch/>
        </p:blipFill>
        <p:spPr>
          <a:xfrm>
            <a:off x="0" y="5394961"/>
            <a:ext cx="1610436" cy="1463039"/>
          </a:xfrm>
          <a:prstGeom prst="rect">
            <a:avLst/>
          </a:prstGeom>
        </p:spPr>
      </p:pic>
      <p:cxnSp>
        <p:nvCxnSpPr>
          <p:cNvPr id="10" name="Straight Connector 9"/>
          <p:cNvCxnSpPr/>
          <p:nvPr/>
        </p:nvCxnSpPr>
        <p:spPr>
          <a:xfrm>
            <a:off x="1587850" y="6257644"/>
            <a:ext cx="0" cy="444204"/>
          </a:xfrm>
          <a:prstGeom prst="line">
            <a:avLst/>
          </a:prstGeom>
          <a:ln w="158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1720713" y="6298148"/>
            <a:ext cx="1752600" cy="376854"/>
          </a:xfrm>
          <a:prstGeom prst="rect">
            <a:avLst/>
          </a:prstGeom>
        </p:spPr>
      </p:pic>
    </p:spTree>
    <p:extLst>
      <p:ext uri="{BB962C8B-B14F-4D97-AF65-F5344CB8AC3E}">
        <p14:creationId xmlns:p14="http://schemas.microsoft.com/office/powerpoint/2010/main" xmlns="" val="167586084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92D65-6DB3-4DBA-95A2-75289FA635E5}" type="datetime1">
              <a:rPr lang="en-US" smtClean="0"/>
              <a:pPr/>
              <a:t>2/27/2014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BC2A0-9875-4B3F-8A86-0C7920C785BD}" type="slidenum">
              <a:rPr lang="en-US" smtClean="0"/>
              <a:pPr/>
              <a:t>‹#›</a:t>
            </a:fld>
            <a:endParaRPr lang="en-US" dirty="0"/>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xmlns="" val="0"/>
              </a:ext>
            </a:extLst>
          </a:blip>
          <a:srcRect r="82485"/>
          <a:stretch/>
        </p:blipFill>
        <p:spPr>
          <a:xfrm>
            <a:off x="0" y="5394961"/>
            <a:ext cx="1610436" cy="1463039"/>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1720713" y="6298148"/>
            <a:ext cx="1752600" cy="376854"/>
          </a:xfrm>
          <a:prstGeom prst="rect">
            <a:avLst/>
          </a:prstGeom>
        </p:spPr>
      </p:pic>
    </p:spTree>
    <p:extLst>
      <p:ext uri="{BB962C8B-B14F-4D97-AF65-F5344CB8AC3E}">
        <p14:creationId xmlns:p14="http://schemas.microsoft.com/office/powerpoint/2010/main" xmlns="" val="32298864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www.lep.gov/" TargetMode="External"/><Relationship Id="rId2" Type="http://schemas.openxmlformats.org/officeDocument/2006/relationships/hyperlink" Target="http://www.census.gov/" TargetMode="External"/><Relationship Id="rId1" Type="http://schemas.openxmlformats.org/officeDocument/2006/relationships/slideLayout" Target="../slideLayouts/slideLayout13.xml"/><Relationship Id="rId6" Type="http://schemas.openxmlformats.org/officeDocument/2006/relationships/hyperlink" Target="https://ask.census.gov/" TargetMode="External"/><Relationship Id="rId5" Type="http://schemas.openxmlformats.org/officeDocument/2006/relationships/hyperlink" Target="http://www.census.gov/acs/www/data_documentation/summary_file/" TargetMode="External"/><Relationship Id="rId4" Type="http://schemas.openxmlformats.org/officeDocument/2006/relationships/hyperlink" Target="http://dataferrett.census.gov/"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4054" y="338522"/>
            <a:ext cx="7117307" cy="2354381"/>
          </a:xfrm>
          <a:solidFill>
            <a:schemeClr val="tx2">
              <a:lumMod val="40000"/>
              <a:lumOff val="60000"/>
            </a:schemeClr>
          </a:solidFill>
          <a:ln w="28575">
            <a:solidFill>
              <a:srgbClr val="0070C0"/>
            </a:solidFill>
          </a:ln>
        </p:spPr>
        <p:txBody>
          <a:bodyPr>
            <a:normAutofit/>
          </a:bodyPr>
          <a:lstStyle/>
          <a:p>
            <a:pPr algn="r"/>
            <a:r>
              <a:rPr lang="en-US" sz="2400" dirty="0" smtClean="0"/>
              <a:t>An Introduction to </a:t>
            </a:r>
            <a:br>
              <a:rPr lang="en-US" sz="2400" dirty="0" smtClean="0"/>
            </a:br>
            <a:r>
              <a:rPr lang="en-US" sz="4000" dirty="0" smtClean="0"/>
              <a:t>The Census Bureau Language Mapper Application</a:t>
            </a:r>
            <a:endParaRPr lang="en-US" sz="4000" dirty="0"/>
          </a:p>
        </p:txBody>
      </p:sp>
      <p:sp>
        <p:nvSpPr>
          <p:cNvPr id="3" name="Subtitle 2"/>
          <p:cNvSpPr>
            <a:spLocks noGrp="1"/>
          </p:cNvSpPr>
          <p:nvPr>
            <p:ph type="subTitle" idx="1"/>
          </p:nvPr>
        </p:nvSpPr>
        <p:spPr>
          <a:xfrm>
            <a:off x="4545904" y="3192220"/>
            <a:ext cx="4065833" cy="2446580"/>
          </a:xfrm>
        </p:spPr>
        <p:txBody>
          <a:bodyPr>
            <a:normAutofit/>
          </a:bodyPr>
          <a:lstStyle/>
          <a:p>
            <a:r>
              <a:rPr lang="en-US" sz="2400" dirty="0"/>
              <a:t>Developed by: </a:t>
            </a:r>
          </a:p>
          <a:p>
            <a:r>
              <a:rPr lang="en-US" sz="2400" dirty="0"/>
              <a:t>Social Economic and Housing Statistics Division, U.S. Census </a:t>
            </a:r>
            <a:r>
              <a:rPr lang="en-US" sz="2400" dirty="0" smtClean="0"/>
              <a:t>Bureau</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87663" y="4549992"/>
            <a:ext cx="2058242" cy="11672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1222" y="1911542"/>
            <a:ext cx="1875934" cy="1494768"/>
          </a:xfrm>
          <a:prstGeom prst="rect">
            <a:avLst/>
          </a:prstGeom>
        </p:spPr>
      </p:pic>
      <p:pic>
        <p:nvPicPr>
          <p:cNvPr id="6" name="Content Placeholder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65466" y="3192220"/>
            <a:ext cx="1921605" cy="1433813"/>
          </a:xfrm>
          <a:prstGeom prst="rect">
            <a:avLst/>
          </a:prstGeom>
        </p:spPr>
      </p:pic>
    </p:spTree>
    <p:extLst>
      <p:ext uri="{BB962C8B-B14F-4D97-AF65-F5344CB8AC3E}">
        <p14:creationId xmlns:p14="http://schemas.microsoft.com/office/powerpoint/2010/main" xmlns="" val="1107738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0654"/>
            <a:ext cx="7772400" cy="3776353"/>
          </a:xfrm>
        </p:spPr>
        <p:txBody>
          <a:bodyPr>
            <a:normAutofit/>
          </a:bodyPr>
          <a:lstStyle/>
          <a:p>
            <a:r>
              <a:rPr lang="en-US" dirty="0" smtClean="0"/>
              <a:t>American Community Survey:</a:t>
            </a:r>
            <a:br>
              <a:rPr lang="en-US" dirty="0" smtClean="0"/>
            </a:br>
            <a:r>
              <a:rPr lang="en-US" dirty="0" smtClean="0"/>
              <a:t/>
            </a:r>
            <a:br>
              <a:rPr lang="en-US" dirty="0" smtClean="0"/>
            </a:br>
            <a:r>
              <a:rPr lang="en-US" dirty="0" smtClean="0"/>
              <a:t>Population Speaking</a:t>
            </a:r>
            <a:br>
              <a:rPr lang="en-US" dirty="0" smtClean="0"/>
            </a:br>
            <a:r>
              <a:rPr lang="en-US" dirty="0" smtClean="0"/>
              <a:t> a Language Other than English</a:t>
            </a:r>
            <a:endParaRPr lang="en-US" dirty="0"/>
          </a:p>
        </p:txBody>
      </p:sp>
    </p:spTree>
    <p:extLst>
      <p:ext uri="{BB962C8B-B14F-4D97-AF65-F5344CB8AC3E}">
        <p14:creationId xmlns:p14="http://schemas.microsoft.com/office/powerpoint/2010/main" xmlns="" val="1617611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ACS question on language use </a:t>
            </a:r>
            <a:br>
              <a:rPr lang="en-US" sz="3600" dirty="0"/>
            </a:br>
            <a:r>
              <a:rPr lang="en-US" sz="3600" dirty="0"/>
              <a:t>and English ability</a:t>
            </a:r>
          </a:p>
        </p:txBody>
      </p:sp>
      <p:pic>
        <p:nvPicPr>
          <p:cNvPr id="5" name="Content Placeholder 4" descr="a.  Does this person speak a language other than English at home?  (Yes or no.  If no, then skip to question 15a)&#10;&#10;b. What is this language? (a blank space is provided for writing in the language.) For example: Korean, Italian, Spanish, Vietnamese&#10;&#10;c. How well does this person speak English? (Very well, Well, Not well, Not at all)"/>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727353" y="1636754"/>
            <a:ext cx="5615269" cy="4389120"/>
          </a:xfrm>
          <a:prstGeom prst="rect">
            <a:avLst/>
          </a:prstGeom>
          <a:solidFill>
            <a:schemeClr val="accent3">
              <a:lumMod val="40000"/>
              <a:lumOff val="60000"/>
            </a:schemeClr>
          </a:solidFill>
        </p:spPr>
      </p:pic>
      <p:sp>
        <p:nvSpPr>
          <p:cNvPr id="4" name="Slide Number Placeholder 3"/>
          <p:cNvSpPr>
            <a:spLocks noGrp="1"/>
          </p:cNvSpPr>
          <p:nvPr>
            <p:ph type="sldNum" sz="quarter" idx="12"/>
          </p:nvPr>
        </p:nvSpPr>
        <p:spPr/>
        <p:txBody>
          <a:bodyPr/>
          <a:lstStyle/>
          <a:p>
            <a:fld id="{C29BC2A0-9875-4B3F-8A86-0C7920C785BD}" type="slidenum">
              <a:rPr lang="en-US" smtClean="0"/>
              <a:pPr/>
              <a:t>11</a:t>
            </a:fld>
            <a:endParaRPr lang="en-US" dirty="0"/>
          </a:p>
        </p:txBody>
      </p:sp>
    </p:spTree>
    <p:extLst>
      <p:ext uri="{BB962C8B-B14F-4D97-AF65-F5344CB8AC3E}">
        <p14:creationId xmlns:p14="http://schemas.microsoft.com/office/powerpoint/2010/main" xmlns="" val="178310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Coding of languages</a:t>
            </a:r>
            <a:endParaRPr lang="en-US" dirty="0"/>
          </a:p>
        </p:txBody>
      </p:sp>
      <p:sp>
        <p:nvSpPr>
          <p:cNvPr id="3" name="Content Placeholder 2"/>
          <p:cNvSpPr>
            <a:spLocks noGrp="1"/>
          </p:cNvSpPr>
          <p:nvPr>
            <p:ph idx="1"/>
          </p:nvPr>
        </p:nvSpPr>
        <p:spPr>
          <a:xfrm>
            <a:off x="457200" y="1600201"/>
            <a:ext cx="8229600" cy="3613068"/>
          </a:xfrm>
        </p:spPr>
        <p:txBody>
          <a:bodyPr/>
          <a:lstStyle/>
          <a:p>
            <a:r>
              <a:rPr lang="en-US" dirty="0" smtClean="0"/>
              <a:t>Write-ins are coded to 3-digit codes</a:t>
            </a:r>
          </a:p>
          <a:p>
            <a:r>
              <a:rPr lang="en-US" dirty="0" smtClean="0"/>
              <a:t>381 possible languages</a:t>
            </a:r>
          </a:p>
          <a:p>
            <a:r>
              <a:rPr lang="en-US" dirty="0" smtClean="0"/>
              <a:t>Over 300 were reported in recent years of ACS</a:t>
            </a:r>
          </a:p>
          <a:p>
            <a:r>
              <a:rPr lang="en-US" dirty="0" smtClean="0"/>
              <a:t>Most detailed general table shows 39 languages</a:t>
            </a:r>
            <a:endParaRPr lang="en-US"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12</a:t>
            </a:fld>
            <a:endParaRPr lang="en-US" dirty="0"/>
          </a:p>
        </p:txBody>
      </p:sp>
    </p:spTree>
    <p:extLst>
      <p:ext uri="{BB962C8B-B14F-4D97-AF65-F5344CB8AC3E}">
        <p14:creationId xmlns:p14="http://schemas.microsoft.com/office/powerpoint/2010/main" xmlns="" val="3539906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477"/>
          </a:xfrm>
        </p:spPr>
        <p:txBody>
          <a:bodyPr/>
          <a:lstStyle/>
          <a:p>
            <a:r>
              <a:rPr lang="en-US" dirty="0" smtClean="0"/>
              <a:t>39 Language groups</a:t>
            </a:r>
            <a:endParaRPr lang="en-US" dirty="0"/>
          </a:p>
        </p:txBody>
      </p:sp>
      <p:sp>
        <p:nvSpPr>
          <p:cNvPr id="3" name="Content Placeholder 2"/>
          <p:cNvSpPr>
            <a:spLocks noGrp="1"/>
          </p:cNvSpPr>
          <p:nvPr>
            <p:ph idx="1"/>
          </p:nvPr>
        </p:nvSpPr>
        <p:spPr>
          <a:xfrm>
            <a:off x="290117" y="2347401"/>
            <a:ext cx="4714876" cy="3011487"/>
          </a:xfrm>
          <a:solidFill>
            <a:schemeClr val="tx2">
              <a:lumMod val="20000"/>
              <a:lumOff val="80000"/>
            </a:schemeClr>
          </a:solidFill>
          <a:ln>
            <a:solidFill>
              <a:schemeClr val="accent1">
                <a:lumMod val="40000"/>
                <a:lumOff val="60000"/>
              </a:schemeClr>
            </a:solidFill>
          </a:ln>
        </p:spPr>
        <p:txBody>
          <a:bodyPr numCol="2">
            <a:noAutofit/>
          </a:bodyPr>
          <a:lstStyle/>
          <a:p>
            <a:pPr marL="0" indent="0">
              <a:buNone/>
            </a:pPr>
            <a:r>
              <a:rPr lang="en-US" sz="1400" dirty="0" smtClean="0">
                <a:latin typeface="+mn-lt"/>
              </a:rPr>
              <a:t>French </a:t>
            </a:r>
            <a:r>
              <a:rPr lang="en-US" sz="1400" dirty="0">
                <a:latin typeface="+mn-lt"/>
              </a:rPr>
              <a:t>(incl. Patois, Cajun)</a:t>
            </a:r>
          </a:p>
          <a:p>
            <a:pPr marL="0" indent="0">
              <a:buNone/>
            </a:pPr>
            <a:r>
              <a:rPr lang="en-US" sz="1400" dirty="0">
                <a:latin typeface="+mn-lt"/>
              </a:rPr>
              <a:t>French Creole</a:t>
            </a:r>
          </a:p>
          <a:p>
            <a:pPr marL="0" indent="0">
              <a:buNone/>
            </a:pPr>
            <a:r>
              <a:rPr lang="en-US" sz="1400" dirty="0">
                <a:latin typeface="+mn-lt"/>
              </a:rPr>
              <a:t>Italian</a:t>
            </a:r>
          </a:p>
          <a:p>
            <a:pPr marL="0" indent="0">
              <a:buNone/>
            </a:pPr>
            <a:r>
              <a:rPr lang="en-US" sz="1400" dirty="0">
                <a:latin typeface="+mn-lt"/>
              </a:rPr>
              <a:t>Portuguese or Portuguese Creole</a:t>
            </a:r>
          </a:p>
          <a:p>
            <a:pPr marL="0" indent="0">
              <a:buNone/>
            </a:pPr>
            <a:r>
              <a:rPr lang="en-US" sz="1400" dirty="0">
                <a:latin typeface="+mn-lt"/>
              </a:rPr>
              <a:t>German</a:t>
            </a:r>
          </a:p>
          <a:p>
            <a:pPr marL="0" indent="0">
              <a:buNone/>
            </a:pPr>
            <a:r>
              <a:rPr lang="en-US" sz="1400" dirty="0">
                <a:latin typeface="+mn-lt"/>
              </a:rPr>
              <a:t>Yiddish</a:t>
            </a:r>
          </a:p>
          <a:p>
            <a:pPr marL="0" indent="0">
              <a:buNone/>
            </a:pPr>
            <a:r>
              <a:rPr lang="en-US" sz="1400" dirty="0">
                <a:latin typeface="+mn-lt"/>
              </a:rPr>
              <a:t>Other West Germanic languages</a:t>
            </a:r>
          </a:p>
          <a:p>
            <a:pPr marL="0" indent="0">
              <a:buNone/>
            </a:pPr>
            <a:r>
              <a:rPr lang="en-US" sz="1400" dirty="0">
                <a:latin typeface="+mn-lt"/>
              </a:rPr>
              <a:t>Scandinavian languages</a:t>
            </a:r>
          </a:p>
          <a:p>
            <a:pPr marL="0" indent="0">
              <a:buNone/>
            </a:pPr>
            <a:r>
              <a:rPr lang="en-US" sz="1400" dirty="0">
                <a:latin typeface="+mn-lt"/>
              </a:rPr>
              <a:t>Greek</a:t>
            </a:r>
          </a:p>
          <a:p>
            <a:pPr marL="0" indent="0">
              <a:buNone/>
            </a:pPr>
            <a:r>
              <a:rPr lang="en-US" sz="1400" dirty="0">
                <a:latin typeface="+mn-lt"/>
              </a:rPr>
              <a:t>Russian</a:t>
            </a:r>
          </a:p>
          <a:p>
            <a:pPr marL="0" indent="0">
              <a:buNone/>
            </a:pPr>
            <a:r>
              <a:rPr lang="en-US" sz="1400" dirty="0">
                <a:latin typeface="+mn-lt"/>
              </a:rPr>
              <a:t>Polish</a:t>
            </a:r>
          </a:p>
          <a:p>
            <a:pPr marL="0" indent="0">
              <a:buNone/>
            </a:pPr>
            <a:r>
              <a:rPr lang="en-US" sz="1400" dirty="0">
                <a:latin typeface="+mn-lt"/>
              </a:rPr>
              <a:t>Serbo-Croatian</a:t>
            </a:r>
          </a:p>
          <a:p>
            <a:pPr marL="0" indent="0">
              <a:buNone/>
            </a:pPr>
            <a:r>
              <a:rPr lang="en-US" sz="1400" dirty="0">
                <a:latin typeface="+mn-lt"/>
              </a:rPr>
              <a:t>Other Slavic languages</a:t>
            </a:r>
          </a:p>
          <a:p>
            <a:pPr marL="0" indent="0">
              <a:buNone/>
            </a:pPr>
            <a:r>
              <a:rPr lang="en-US" sz="1400" dirty="0">
                <a:latin typeface="+mn-lt"/>
              </a:rPr>
              <a:t>Armenian</a:t>
            </a:r>
          </a:p>
          <a:p>
            <a:pPr marL="0" indent="0">
              <a:buNone/>
            </a:pPr>
            <a:r>
              <a:rPr lang="en-US" sz="1400" dirty="0">
                <a:latin typeface="+mn-lt"/>
              </a:rPr>
              <a:t>Persian</a:t>
            </a:r>
          </a:p>
          <a:p>
            <a:pPr marL="0" indent="0">
              <a:buNone/>
            </a:pPr>
            <a:r>
              <a:rPr lang="en-US" sz="1400" dirty="0">
                <a:latin typeface="+mn-lt"/>
              </a:rPr>
              <a:t>Gujarati</a:t>
            </a:r>
          </a:p>
          <a:p>
            <a:pPr marL="0" indent="0">
              <a:buNone/>
            </a:pPr>
            <a:r>
              <a:rPr lang="en-US" sz="1400" dirty="0">
                <a:latin typeface="+mn-lt"/>
              </a:rPr>
              <a:t>Hindi</a:t>
            </a:r>
          </a:p>
          <a:p>
            <a:pPr marL="0" indent="0">
              <a:buNone/>
            </a:pPr>
            <a:r>
              <a:rPr lang="en-US" sz="1400" dirty="0">
                <a:latin typeface="+mn-lt"/>
              </a:rPr>
              <a:t>Urdu</a:t>
            </a:r>
          </a:p>
          <a:p>
            <a:pPr marL="0" indent="0">
              <a:buNone/>
            </a:pPr>
            <a:r>
              <a:rPr lang="en-US" sz="1400" dirty="0" smtClean="0">
                <a:latin typeface="+mn-lt"/>
              </a:rPr>
              <a:t>Other </a:t>
            </a:r>
            <a:r>
              <a:rPr lang="en-US" sz="1400" dirty="0">
                <a:latin typeface="+mn-lt"/>
              </a:rPr>
              <a:t>Indic languages</a:t>
            </a:r>
          </a:p>
          <a:p>
            <a:pPr marL="0" indent="0">
              <a:buNone/>
            </a:pPr>
            <a:r>
              <a:rPr lang="en-US" sz="1400" dirty="0" smtClean="0">
                <a:latin typeface="+mn-lt"/>
              </a:rPr>
              <a:t>Other Indo-European </a:t>
            </a:r>
            <a:r>
              <a:rPr lang="en-US" sz="1400" dirty="0">
                <a:latin typeface="+mn-lt"/>
              </a:rPr>
              <a:t>languages</a:t>
            </a:r>
          </a:p>
          <a:p>
            <a:pPr marL="0" indent="0">
              <a:buNone/>
            </a:pPr>
            <a:endParaRPr lang="en-US" sz="1400" dirty="0">
              <a:latin typeface="+mn-lt"/>
            </a:endParaRPr>
          </a:p>
        </p:txBody>
      </p:sp>
      <p:sp>
        <p:nvSpPr>
          <p:cNvPr id="4" name="Slide Number Placeholder 3"/>
          <p:cNvSpPr>
            <a:spLocks noGrp="1"/>
          </p:cNvSpPr>
          <p:nvPr>
            <p:ph type="sldNum" sz="quarter" idx="12"/>
          </p:nvPr>
        </p:nvSpPr>
        <p:spPr/>
        <p:txBody>
          <a:bodyPr/>
          <a:lstStyle/>
          <a:p>
            <a:fld id="{C29BC2A0-9875-4B3F-8A86-0C7920C785BD}" type="slidenum">
              <a:rPr lang="en-US" smtClean="0"/>
              <a:pPr/>
              <a:t>13</a:t>
            </a:fld>
            <a:endParaRPr lang="en-US" dirty="0"/>
          </a:p>
        </p:txBody>
      </p:sp>
      <p:sp>
        <p:nvSpPr>
          <p:cNvPr id="6" name="TextBox 5"/>
          <p:cNvSpPr txBox="1"/>
          <p:nvPr/>
        </p:nvSpPr>
        <p:spPr>
          <a:xfrm>
            <a:off x="290117" y="1316214"/>
            <a:ext cx="2982036" cy="369332"/>
          </a:xfrm>
          <a:prstGeom prst="rect">
            <a:avLst/>
          </a:prstGeom>
          <a:solidFill>
            <a:schemeClr val="accent3">
              <a:lumMod val="40000"/>
              <a:lumOff val="60000"/>
            </a:schemeClr>
          </a:solidFill>
        </p:spPr>
        <p:txBody>
          <a:bodyPr wrap="square" rtlCol="0">
            <a:spAutoFit/>
          </a:bodyPr>
          <a:lstStyle/>
          <a:p>
            <a:r>
              <a:rPr lang="en-US" b="1" dirty="0" smtClean="0"/>
              <a:t>1. Spanish </a:t>
            </a:r>
            <a:r>
              <a:rPr lang="en-US" b="1" dirty="0"/>
              <a:t>or Spanish </a:t>
            </a:r>
            <a:r>
              <a:rPr lang="en-US" b="1" dirty="0" smtClean="0"/>
              <a:t>Creole</a:t>
            </a:r>
            <a:endParaRPr lang="en-US" b="1" dirty="0"/>
          </a:p>
        </p:txBody>
      </p:sp>
      <p:sp>
        <p:nvSpPr>
          <p:cNvPr id="7" name="TextBox 6"/>
          <p:cNvSpPr txBox="1"/>
          <p:nvPr/>
        </p:nvSpPr>
        <p:spPr>
          <a:xfrm>
            <a:off x="5423137" y="1316214"/>
            <a:ext cx="3263663" cy="2708434"/>
          </a:xfrm>
          <a:prstGeom prst="rect">
            <a:avLst/>
          </a:prstGeom>
          <a:solidFill>
            <a:schemeClr val="accent6">
              <a:lumMod val="40000"/>
              <a:lumOff val="60000"/>
            </a:schemeClr>
          </a:solidFill>
        </p:spPr>
        <p:txBody>
          <a:bodyPr wrap="square" rtlCol="0">
            <a:spAutoFit/>
          </a:bodyPr>
          <a:lstStyle/>
          <a:p>
            <a:r>
              <a:rPr lang="en-US" sz="1600" b="1" dirty="0" smtClean="0"/>
              <a:t>3. Asian and Pacific Island languages</a:t>
            </a:r>
          </a:p>
          <a:p>
            <a:r>
              <a:rPr lang="en-US" sz="1400" dirty="0" smtClean="0"/>
              <a:t>Chinese</a:t>
            </a:r>
            <a:endParaRPr lang="en-US" sz="1400" dirty="0"/>
          </a:p>
          <a:p>
            <a:r>
              <a:rPr lang="en-US" sz="1400" dirty="0"/>
              <a:t>Japanese</a:t>
            </a:r>
          </a:p>
          <a:p>
            <a:r>
              <a:rPr lang="en-US" sz="1400" dirty="0"/>
              <a:t>Korean</a:t>
            </a:r>
          </a:p>
          <a:p>
            <a:r>
              <a:rPr lang="en-US" sz="1400" dirty="0"/>
              <a:t>Mon-Khmer, Cambodian</a:t>
            </a:r>
          </a:p>
          <a:p>
            <a:r>
              <a:rPr lang="en-US" sz="1400" dirty="0"/>
              <a:t>Hmong</a:t>
            </a:r>
          </a:p>
          <a:p>
            <a:r>
              <a:rPr lang="en-US" sz="1400" dirty="0"/>
              <a:t>Thai</a:t>
            </a:r>
          </a:p>
          <a:p>
            <a:r>
              <a:rPr lang="en-US" sz="1400" dirty="0"/>
              <a:t>Laotian</a:t>
            </a:r>
          </a:p>
          <a:p>
            <a:r>
              <a:rPr lang="en-US" sz="1400" dirty="0"/>
              <a:t>Vietnamese</a:t>
            </a:r>
          </a:p>
          <a:p>
            <a:r>
              <a:rPr lang="en-US" sz="1400" dirty="0"/>
              <a:t>Other Asian languages</a:t>
            </a:r>
          </a:p>
          <a:p>
            <a:r>
              <a:rPr lang="en-US" sz="1400" dirty="0"/>
              <a:t>Tagalog</a:t>
            </a:r>
          </a:p>
          <a:p>
            <a:r>
              <a:rPr lang="en-US" sz="1400" dirty="0"/>
              <a:t>Other Pacific Island languages</a:t>
            </a:r>
          </a:p>
        </p:txBody>
      </p:sp>
      <p:sp>
        <p:nvSpPr>
          <p:cNvPr id="8" name="TextBox 7"/>
          <p:cNvSpPr txBox="1"/>
          <p:nvPr/>
        </p:nvSpPr>
        <p:spPr>
          <a:xfrm>
            <a:off x="5423136" y="4165793"/>
            <a:ext cx="3263664" cy="1846659"/>
          </a:xfrm>
          <a:prstGeom prst="rect">
            <a:avLst/>
          </a:prstGeom>
          <a:solidFill>
            <a:schemeClr val="bg1">
              <a:lumMod val="85000"/>
            </a:schemeClr>
          </a:solidFill>
        </p:spPr>
        <p:txBody>
          <a:bodyPr wrap="square" rtlCol="0">
            <a:spAutoFit/>
          </a:bodyPr>
          <a:lstStyle/>
          <a:p>
            <a:r>
              <a:rPr lang="en-US" sz="1600" b="1" dirty="0" smtClean="0"/>
              <a:t>4. Other Languages</a:t>
            </a:r>
          </a:p>
          <a:p>
            <a:r>
              <a:rPr lang="en-US" sz="1400" dirty="0" smtClean="0"/>
              <a:t>Navajo</a:t>
            </a:r>
            <a:endParaRPr lang="en-US" sz="1400" dirty="0"/>
          </a:p>
          <a:p>
            <a:r>
              <a:rPr lang="en-US" sz="1400" dirty="0"/>
              <a:t>Other Native North American languages</a:t>
            </a:r>
          </a:p>
          <a:p>
            <a:r>
              <a:rPr lang="en-US" sz="1400" dirty="0"/>
              <a:t>Hungarian</a:t>
            </a:r>
          </a:p>
          <a:p>
            <a:r>
              <a:rPr lang="en-US" sz="1400" dirty="0"/>
              <a:t>Arabic</a:t>
            </a:r>
          </a:p>
          <a:p>
            <a:r>
              <a:rPr lang="en-US" sz="1400" dirty="0"/>
              <a:t>Hebrew</a:t>
            </a:r>
          </a:p>
          <a:p>
            <a:r>
              <a:rPr lang="en-US" sz="1400" dirty="0"/>
              <a:t>African languages</a:t>
            </a:r>
          </a:p>
          <a:p>
            <a:r>
              <a:rPr lang="en-US" sz="1400" dirty="0"/>
              <a:t>Other and unspecified </a:t>
            </a:r>
            <a:r>
              <a:rPr lang="en-US" sz="1400" dirty="0" smtClean="0"/>
              <a:t>languages</a:t>
            </a:r>
            <a:endParaRPr lang="en-US" sz="1400" dirty="0"/>
          </a:p>
        </p:txBody>
      </p:sp>
      <p:sp>
        <p:nvSpPr>
          <p:cNvPr id="9" name="TextBox 8"/>
          <p:cNvSpPr txBox="1"/>
          <p:nvPr/>
        </p:nvSpPr>
        <p:spPr>
          <a:xfrm>
            <a:off x="290117" y="1993924"/>
            <a:ext cx="3446264" cy="369332"/>
          </a:xfrm>
          <a:prstGeom prst="rect">
            <a:avLst/>
          </a:prstGeom>
          <a:solidFill>
            <a:schemeClr val="tx2">
              <a:lumMod val="20000"/>
              <a:lumOff val="80000"/>
            </a:schemeClr>
          </a:solidFill>
        </p:spPr>
        <p:txBody>
          <a:bodyPr wrap="none" rtlCol="0">
            <a:spAutoFit/>
          </a:bodyPr>
          <a:lstStyle/>
          <a:p>
            <a:r>
              <a:rPr lang="en-US" b="1" dirty="0"/>
              <a:t>2. Other Indo-European </a:t>
            </a:r>
            <a:r>
              <a:rPr lang="en-US" b="1" dirty="0" smtClean="0"/>
              <a:t>languages</a:t>
            </a:r>
            <a:endParaRPr lang="en-US" b="1" dirty="0"/>
          </a:p>
        </p:txBody>
      </p:sp>
    </p:spTree>
    <p:extLst>
      <p:ext uri="{BB962C8B-B14F-4D97-AF65-F5344CB8AC3E}">
        <p14:creationId xmlns:p14="http://schemas.microsoft.com/office/powerpoint/2010/main" xmlns="" val="2785268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Fifteen languages used in the mapper application</a:t>
            </a:r>
            <a:r>
              <a:rPr lang="en-US" sz="2800" dirty="0" smtClean="0"/>
              <a:t>:</a:t>
            </a:r>
            <a:endParaRPr lang="en-US" sz="2800" dirty="0"/>
          </a:p>
        </p:txBody>
      </p:sp>
      <p:sp>
        <p:nvSpPr>
          <p:cNvPr id="3" name="Content Placeholder 2"/>
          <p:cNvSpPr>
            <a:spLocks noGrp="1"/>
          </p:cNvSpPr>
          <p:nvPr>
            <p:ph idx="1"/>
          </p:nvPr>
        </p:nvSpPr>
        <p:spPr>
          <a:xfrm>
            <a:off x="1815152" y="1600201"/>
            <a:ext cx="5581935" cy="4009030"/>
          </a:xfrm>
        </p:spPr>
        <p:txBody>
          <a:bodyPr numCol="2">
            <a:normAutofit fontScale="85000" lnSpcReduction="20000"/>
          </a:bodyPr>
          <a:lstStyle/>
          <a:p>
            <a:pPr marL="0" indent="0">
              <a:buNone/>
            </a:pPr>
            <a:r>
              <a:rPr lang="en-US" dirty="0">
                <a:solidFill>
                  <a:srgbClr val="0070C0"/>
                </a:solidFill>
              </a:rPr>
              <a:t>Spanish</a:t>
            </a:r>
          </a:p>
          <a:p>
            <a:pPr marL="0" indent="0">
              <a:buNone/>
            </a:pPr>
            <a:r>
              <a:rPr lang="en-US" dirty="0">
                <a:solidFill>
                  <a:srgbClr val="0070C0"/>
                </a:solidFill>
              </a:rPr>
              <a:t>French</a:t>
            </a:r>
          </a:p>
          <a:p>
            <a:pPr marL="0" indent="0">
              <a:buNone/>
            </a:pPr>
            <a:r>
              <a:rPr lang="en-US" dirty="0">
                <a:solidFill>
                  <a:srgbClr val="0070C0"/>
                </a:solidFill>
              </a:rPr>
              <a:t>French Creole</a:t>
            </a:r>
          </a:p>
          <a:p>
            <a:pPr marL="0" indent="0">
              <a:buNone/>
            </a:pPr>
            <a:r>
              <a:rPr lang="en-US" dirty="0">
                <a:solidFill>
                  <a:srgbClr val="0070C0"/>
                </a:solidFill>
              </a:rPr>
              <a:t>Italian</a:t>
            </a:r>
          </a:p>
          <a:p>
            <a:pPr marL="0" indent="0">
              <a:buNone/>
            </a:pPr>
            <a:r>
              <a:rPr lang="en-US" dirty="0">
                <a:solidFill>
                  <a:srgbClr val="0070C0"/>
                </a:solidFill>
              </a:rPr>
              <a:t>Portuguese</a:t>
            </a:r>
          </a:p>
          <a:p>
            <a:pPr marL="0" indent="0">
              <a:buNone/>
            </a:pPr>
            <a:r>
              <a:rPr lang="en-US" dirty="0">
                <a:solidFill>
                  <a:srgbClr val="0070C0"/>
                </a:solidFill>
              </a:rPr>
              <a:t>German</a:t>
            </a:r>
          </a:p>
          <a:p>
            <a:pPr marL="0" indent="0">
              <a:buNone/>
            </a:pPr>
            <a:r>
              <a:rPr lang="en-US" dirty="0">
                <a:solidFill>
                  <a:srgbClr val="0070C0"/>
                </a:solidFill>
              </a:rPr>
              <a:t>Russian</a:t>
            </a:r>
          </a:p>
          <a:p>
            <a:pPr marL="0" indent="0">
              <a:buNone/>
            </a:pPr>
            <a:r>
              <a:rPr lang="en-US" dirty="0" smtClean="0">
                <a:solidFill>
                  <a:srgbClr val="0070C0"/>
                </a:solidFill>
              </a:rPr>
              <a:t>Polish</a:t>
            </a:r>
          </a:p>
          <a:p>
            <a:pPr marL="0" indent="0">
              <a:buNone/>
            </a:pPr>
            <a:endParaRPr lang="en-US" dirty="0" smtClean="0">
              <a:solidFill>
                <a:srgbClr val="0070C0"/>
              </a:solidFill>
            </a:endParaRPr>
          </a:p>
          <a:p>
            <a:pPr marL="0" indent="0">
              <a:buNone/>
            </a:pPr>
            <a:r>
              <a:rPr lang="en-US" dirty="0" smtClean="0">
                <a:solidFill>
                  <a:srgbClr val="0070C0"/>
                </a:solidFill>
              </a:rPr>
              <a:t>Persian</a:t>
            </a:r>
            <a:endParaRPr lang="en-US" dirty="0">
              <a:solidFill>
                <a:srgbClr val="0070C0"/>
              </a:solidFill>
            </a:endParaRPr>
          </a:p>
          <a:p>
            <a:pPr marL="0" indent="0">
              <a:buNone/>
            </a:pPr>
            <a:r>
              <a:rPr lang="en-US" dirty="0">
                <a:solidFill>
                  <a:srgbClr val="0070C0"/>
                </a:solidFill>
              </a:rPr>
              <a:t>Chinese</a:t>
            </a:r>
          </a:p>
          <a:p>
            <a:pPr marL="0" indent="0">
              <a:buNone/>
            </a:pPr>
            <a:r>
              <a:rPr lang="en-US" dirty="0">
                <a:solidFill>
                  <a:srgbClr val="0070C0"/>
                </a:solidFill>
              </a:rPr>
              <a:t>Japanese</a:t>
            </a:r>
          </a:p>
          <a:p>
            <a:pPr marL="0" indent="0">
              <a:buNone/>
            </a:pPr>
            <a:r>
              <a:rPr lang="en-US" dirty="0">
                <a:solidFill>
                  <a:srgbClr val="0070C0"/>
                </a:solidFill>
              </a:rPr>
              <a:t>Korean</a:t>
            </a:r>
          </a:p>
          <a:p>
            <a:pPr marL="0" indent="0">
              <a:buNone/>
            </a:pPr>
            <a:r>
              <a:rPr lang="en-US" dirty="0">
                <a:solidFill>
                  <a:srgbClr val="0070C0"/>
                </a:solidFill>
              </a:rPr>
              <a:t>Vietnamese</a:t>
            </a:r>
          </a:p>
          <a:p>
            <a:pPr marL="0" indent="0">
              <a:buNone/>
            </a:pPr>
            <a:r>
              <a:rPr lang="en-US" dirty="0">
                <a:solidFill>
                  <a:srgbClr val="0070C0"/>
                </a:solidFill>
              </a:rPr>
              <a:t>Tagalog</a:t>
            </a:r>
          </a:p>
          <a:p>
            <a:pPr marL="0" indent="0">
              <a:buNone/>
            </a:pPr>
            <a:r>
              <a:rPr lang="en-US" dirty="0">
                <a:solidFill>
                  <a:srgbClr val="0070C0"/>
                </a:solidFill>
              </a:rPr>
              <a:t>Arabic</a:t>
            </a:r>
          </a:p>
          <a:p>
            <a:pPr marL="0" indent="0">
              <a:buNone/>
            </a:pPr>
            <a:endParaRPr lang="en-US"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14</a:t>
            </a:fld>
            <a:endParaRPr lang="en-US" dirty="0"/>
          </a:p>
        </p:txBody>
      </p:sp>
    </p:spTree>
    <p:extLst>
      <p:ext uri="{BB962C8B-B14F-4D97-AF65-F5344CB8AC3E}">
        <p14:creationId xmlns:p14="http://schemas.microsoft.com/office/powerpoint/2010/main" xmlns="" val="3490446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Tabulation of all coded languages, </a:t>
            </a:r>
            <a:br>
              <a:rPr lang="en-US" sz="3600" dirty="0" smtClean="0"/>
            </a:br>
            <a:r>
              <a:rPr lang="en-US" sz="3600" dirty="0" smtClean="0"/>
              <a:t>by state</a:t>
            </a:r>
            <a:endParaRPr lang="en-US" sz="36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05938" y="1517072"/>
            <a:ext cx="7810770" cy="4572000"/>
          </a:xfrm>
        </p:spPr>
      </p:pic>
      <p:sp>
        <p:nvSpPr>
          <p:cNvPr id="4" name="Slide Number Placeholder 3"/>
          <p:cNvSpPr>
            <a:spLocks noGrp="1"/>
          </p:cNvSpPr>
          <p:nvPr>
            <p:ph type="sldNum" sz="quarter" idx="12"/>
          </p:nvPr>
        </p:nvSpPr>
        <p:spPr/>
        <p:txBody>
          <a:bodyPr/>
          <a:lstStyle/>
          <a:p>
            <a:fld id="{C29BC2A0-9875-4B3F-8A86-0C7920C785BD}" type="slidenum">
              <a:rPr lang="en-US" smtClean="0"/>
              <a:pPr/>
              <a:t>15</a:t>
            </a:fld>
            <a:endParaRPr lang="en-US" dirty="0"/>
          </a:p>
        </p:txBody>
      </p:sp>
      <p:sp>
        <p:nvSpPr>
          <p:cNvPr id="6" name="Oval 5"/>
          <p:cNvSpPr/>
          <p:nvPr/>
        </p:nvSpPr>
        <p:spPr>
          <a:xfrm>
            <a:off x="1816924" y="4548250"/>
            <a:ext cx="2090058" cy="11044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705101" y="4613564"/>
            <a:ext cx="403761" cy="486888"/>
          </a:xfrm>
          <a:prstGeom prst="rightArrow">
            <a:avLst>
              <a:gd name="adj1" fmla="val 50000"/>
              <a:gd name="adj2" fmla="val 61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33102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426" y="846138"/>
            <a:ext cx="8229600" cy="1143000"/>
          </a:xfrm>
        </p:spPr>
        <p:txBody>
          <a:bodyPr>
            <a:noAutofit/>
          </a:bodyPr>
          <a:lstStyle/>
          <a:p>
            <a:r>
              <a:rPr lang="en-US" sz="3600" dirty="0"/>
              <a:t>Using ACS language data</a:t>
            </a:r>
            <a:br>
              <a:rPr lang="en-US" sz="3600" dirty="0"/>
            </a:br>
            <a:r>
              <a:rPr lang="en-US" sz="3600" dirty="0"/>
              <a:t> for Title </a:t>
            </a:r>
            <a:r>
              <a:rPr lang="en-US" sz="3600" dirty="0" smtClean="0"/>
              <a:t>VI</a:t>
            </a:r>
            <a:endParaRPr lang="en-US" sz="3600" dirty="0"/>
          </a:p>
        </p:txBody>
      </p:sp>
      <p:sp>
        <p:nvSpPr>
          <p:cNvPr id="3" name="Content Placeholder 2"/>
          <p:cNvSpPr>
            <a:spLocks noGrp="1"/>
          </p:cNvSpPr>
          <p:nvPr>
            <p:ph idx="1"/>
          </p:nvPr>
        </p:nvSpPr>
        <p:spPr>
          <a:xfrm>
            <a:off x="1924334" y="2838735"/>
            <a:ext cx="5459105" cy="873456"/>
          </a:xfrm>
        </p:spPr>
        <p:txBody>
          <a:bodyPr/>
          <a:lstStyle/>
          <a:p>
            <a:pPr marL="0" indent="0">
              <a:buNone/>
            </a:pPr>
            <a:r>
              <a:rPr lang="en-US" dirty="0"/>
              <a:t>ACS English ability </a:t>
            </a:r>
            <a:r>
              <a:rPr lang="en-US" b="1" dirty="0"/>
              <a:t>≠</a:t>
            </a:r>
            <a:r>
              <a:rPr lang="en-US" dirty="0"/>
              <a:t> LEP </a:t>
            </a:r>
          </a:p>
          <a:p>
            <a:endParaRPr lang="en-US"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16</a:t>
            </a:fld>
            <a:endParaRPr lang="en-US" dirty="0"/>
          </a:p>
        </p:txBody>
      </p:sp>
    </p:spTree>
    <p:extLst>
      <p:ext uri="{BB962C8B-B14F-4D97-AF65-F5344CB8AC3E}">
        <p14:creationId xmlns:p14="http://schemas.microsoft.com/office/powerpoint/2010/main" xmlns="" val="873138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925" y="876300"/>
            <a:ext cx="8229600" cy="4295775"/>
          </a:xfrm>
        </p:spPr>
        <p:txBody>
          <a:bodyPr>
            <a:normAutofit fontScale="62500" lnSpcReduction="20000"/>
          </a:bodyPr>
          <a:lstStyle/>
          <a:p>
            <a:r>
              <a:rPr lang="en-US" sz="6400" dirty="0">
                <a:latin typeface="+mn-lt"/>
              </a:rPr>
              <a:t>Speak English less than “Very well:”</a:t>
            </a:r>
          </a:p>
          <a:p>
            <a:pPr marL="0" indent="0">
              <a:buNone/>
            </a:pPr>
            <a:r>
              <a:rPr lang="en-US" sz="3800" dirty="0">
                <a:latin typeface="+mn-lt"/>
              </a:rPr>
              <a:t>Individuals who have indicated in a check box that they spoke English “Well,” “Not well,” or “Not at all”</a:t>
            </a:r>
          </a:p>
          <a:p>
            <a:endParaRPr lang="en-US" sz="4000" dirty="0">
              <a:latin typeface="+mn-lt"/>
            </a:endParaRPr>
          </a:p>
          <a:p>
            <a:r>
              <a:rPr lang="en-US" sz="6400" dirty="0" smtClean="0">
                <a:latin typeface="+mn-lt"/>
              </a:rPr>
              <a:t>Limited English Proficient:</a:t>
            </a:r>
          </a:p>
          <a:p>
            <a:pPr marL="0" indent="0">
              <a:buNone/>
            </a:pPr>
            <a:r>
              <a:rPr lang="en-US" sz="3800" dirty="0">
                <a:latin typeface="+mn-lt"/>
              </a:rPr>
              <a:t>Individuals who do not speak English as their primary language and who have a limited ability to read, speak, write, or understand English can be limited English proficient, or "LEP." These individuals may be entitled </a:t>
            </a:r>
            <a:r>
              <a:rPr lang="en-US" sz="3800" dirty="0" smtClean="0">
                <a:latin typeface="+mn-lt"/>
              </a:rPr>
              <a:t>to language </a:t>
            </a:r>
            <a:r>
              <a:rPr lang="en-US" sz="3800" dirty="0">
                <a:latin typeface="+mn-lt"/>
              </a:rPr>
              <a:t>assistance with respect to a particular type </a:t>
            </a:r>
            <a:r>
              <a:rPr lang="en-US" sz="3800" dirty="0" smtClean="0">
                <a:latin typeface="+mn-lt"/>
              </a:rPr>
              <a:t>of </a:t>
            </a:r>
            <a:r>
              <a:rPr lang="en-US" sz="3800" dirty="0">
                <a:latin typeface="+mn-lt"/>
              </a:rPr>
              <a:t>service, benefit, or encounter. </a:t>
            </a:r>
            <a:endParaRPr lang="en-US" sz="3800" dirty="0" smtClean="0">
              <a:latin typeface="+mn-lt"/>
            </a:endParaRPr>
          </a:p>
          <a:p>
            <a:pPr marL="0" indent="0">
              <a:buNone/>
            </a:pPr>
            <a:endParaRPr lang="en-US" sz="2400" dirty="0" smtClean="0">
              <a:latin typeface="+mn-lt"/>
            </a:endParaRPr>
          </a:p>
        </p:txBody>
      </p:sp>
      <p:sp>
        <p:nvSpPr>
          <p:cNvPr id="5" name="Slide Number Placeholder 4"/>
          <p:cNvSpPr>
            <a:spLocks noGrp="1"/>
          </p:cNvSpPr>
          <p:nvPr>
            <p:ph type="sldNum" sz="quarter" idx="12"/>
          </p:nvPr>
        </p:nvSpPr>
        <p:spPr/>
        <p:txBody>
          <a:bodyPr/>
          <a:lstStyle/>
          <a:p>
            <a:fld id="{C29BC2A0-9875-4B3F-8A86-0C7920C785BD}" type="slidenum">
              <a:rPr lang="en-US" smtClean="0"/>
              <a:pPr/>
              <a:t>17</a:t>
            </a:fld>
            <a:endParaRPr lang="en-US" dirty="0"/>
          </a:p>
        </p:txBody>
      </p:sp>
    </p:spTree>
    <p:extLst>
      <p:ext uri="{BB962C8B-B14F-4D97-AF65-F5344CB8AC3E}">
        <p14:creationId xmlns:p14="http://schemas.microsoft.com/office/powerpoint/2010/main" xmlns="" val="162537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Validity of self-rated English </a:t>
            </a:r>
            <a:r>
              <a:rPr lang="en-US" sz="3600" dirty="0" smtClean="0"/>
              <a:t>ability</a:t>
            </a:r>
            <a:endParaRPr lang="en-US" sz="3600" dirty="0"/>
          </a:p>
        </p:txBody>
      </p:sp>
      <p:sp>
        <p:nvSpPr>
          <p:cNvPr id="3" name="Content Placeholder 2"/>
          <p:cNvSpPr>
            <a:spLocks noGrp="1"/>
          </p:cNvSpPr>
          <p:nvPr>
            <p:ph idx="1"/>
          </p:nvPr>
        </p:nvSpPr>
        <p:spPr>
          <a:xfrm>
            <a:off x="457200" y="2031740"/>
            <a:ext cx="8229600" cy="3400070"/>
          </a:xfrm>
        </p:spPr>
        <p:txBody>
          <a:bodyPr>
            <a:normAutofit/>
          </a:bodyPr>
          <a:lstStyle/>
          <a:p>
            <a:pPr marL="0" indent="0">
              <a:buNone/>
            </a:pPr>
            <a:r>
              <a:rPr lang="en-US" sz="2800" dirty="0"/>
              <a:t>1989 study found lower English speaking ability is associated with</a:t>
            </a:r>
            <a:r>
              <a:rPr lang="en-US" sz="2800" dirty="0" smtClean="0"/>
              <a:t>:</a:t>
            </a:r>
            <a:endParaRPr lang="en-US" sz="2800" dirty="0"/>
          </a:p>
          <a:p>
            <a:r>
              <a:rPr lang="en-US" sz="2800" dirty="0"/>
              <a:t>More use of non-English language relative to English</a:t>
            </a:r>
          </a:p>
          <a:p>
            <a:r>
              <a:rPr lang="en-US" sz="2800" dirty="0"/>
              <a:t>Less likely to say they are able to read the newspaper or write a letter in English</a:t>
            </a:r>
          </a:p>
          <a:p>
            <a:endParaRPr lang="en-US" sz="2800" dirty="0"/>
          </a:p>
          <a:p>
            <a:pPr marL="0" indent="0">
              <a:buNone/>
            </a:pPr>
            <a:endParaRPr lang="en-US" sz="2800"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18</a:t>
            </a:fld>
            <a:endParaRPr lang="en-US" dirty="0"/>
          </a:p>
        </p:txBody>
      </p:sp>
    </p:spTree>
    <p:extLst>
      <p:ext uri="{BB962C8B-B14F-4D97-AF65-F5344CB8AC3E}">
        <p14:creationId xmlns:p14="http://schemas.microsoft.com/office/powerpoint/2010/main" xmlns="" val="3258361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09396" y="1390239"/>
            <a:ext cx="5087420" cy="2016071"/>
          </a:xfrm>
          <a:ln>
            <a:noFill/>
          </a:ln>
        </p:spPr>
        <p:txBody>
          <a:bodyPr>
            <a:normAutofit fontScale="90000"/>
          </a:bodyPr>
          <a:lstStyle/>
          <a:p>
            <a:pPr algn="r"/>
            <a:r>
              <a:rPr lang="en-US" dirty="0"/>
              <a:t>T</a:t>
            </a:r>
            <a:r>
              <a:rPr lang="en-US" dirty="0" smtClean="0"/>
              <a:t>he Census Bureau</a:t>
            </a:r>
            <a:br>
              <a:rPr lang="en-US" dirty="0" smtClean="0"/>
            </a:br>
            <a:r>
              <a:rPr lang="en-US" dirty="0" smtClean="0"/>
              <a:t> Language Mapper </a:t>
            </a:r>
            <a:br>
              <a:rPr lang="en-US" dirty="0" smtClean="0"/>
            </a:br>
            <a:r>
              <a:rPr lang="en-US" dirty="0" smtClean="0"/>
              <a:t>Application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87663" y="4549992"/>
            <a:ext cx="2058242" cy="116725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1222" y="1911542"/>
            <a:ext cx="1875934" cy="1494768"/>
          </a:xfrm>
          <a:prstGeom prst="rect">
            <a:avLst/>
          </a:prstGeom>
        </p:spPr>
      </p:pic>
      <p:pic>
        <p:nvPicPr>
          <p:cNvPr id="10" name="Content Placeholder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65466" y="3192220"/>
            <a:ext cx="1921605" cy="1433813"/>
          </a:xfrm>
          <a:prstGeom prst="rect">
            <a:avLst/>
          </a:prstGeom>
        </p:spPr>
      </p:pic>
    </p:spTree>
    <p:extLst>
      <p:ext uri="{BB962C8B-B14F-4D97-AF65-F5344CB8AC3E}">
        <p14:creationId xmlns:p14="http://schemas.microsoft.com/office/powerpoint/2010/main" xmlns="" val="3301477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116"/>
            <a:ext cx="8229600" cy="1143000"/>
          </a:xfrm>
        </p:spPr>
        <p:txBody>
          <a:bodyPr>
            <a:noAutofit/>
          </a:bodyPr>
          <a:lstStyle/>
          <a:p>
            <a:r>
              <a:rPr lang="en-US" sz="3600" b="1" dirty="0" smtClean="0"/>
              <a:t>Purposes of </a:t>
            </a:r>
            <a:br>
              <a:rPr lang="en-US" sz="3600" b="1" dirty="0" smtClean="0"/>
            </a:br>
            <a:r>
              <a:rPr lang="en-US" sz="3600" b="1" dirty="0" smtClean="0"/>
              <a:t>the Mapper Application</a:t>
            </a:r>
            <a:endParaRPr lang="en-US" sz="3600" dirty="0"/>
          </a:p>
        </p:txBody>
      </p:sp>
      <p:sp>
        <p:nvSpPr>
          <p:cNvPr id="3" name="Content Placeholder 2"/>
          <p:cNvSpPr>
            <a:spLocks noGrp="1"/>
          </p:cNvSpPr>
          <p:nvPr>
            <p:ph idx="1"/>
          </p:nvPr>
        </p:nvSpPr>
        <p:spPr>
          <a:xfrm>
            <a:off x="982638" y="1992573"/>
            <a:ext cx="7704161" cy="4133590"/>
          </a:xfrm>
        </p:spPr>
        <p:txBody>
          <a:bodyPr>
            <a:normAutofit/>
          </a:bodyPr>
          <a:lstStyle/>
          <a:p>
            <a:r>
              <a:rPr lang="en-US" sz="2800" dirty="0" smtClean="0"/>
              <a:t>Easily-accessible information about location of language needs</a:t>
            </a:r>
          </a:p>
          <a:p>
            <a:r>
              <a:rPr lang="en-US" sz="2800" dirty="0" smtClean="0"/>
              <a:t>Information on languages used in various parts of the U.S.</a:t>
            </a:r>
          </a:p>
          <a:p>
            <a:r>
              <a:rPr lang="en-US" sz="2800" dirty="0" smtClean="0"/>
              <a:t>Entry point into detailed language data from the American Community Survey</a:t>
            </a:r>
          </a:p>
          <a:p>
            <a:pPr marL="0" indent="0">
              <a:buNone/>
            </a:pPr>
            <a:endParaRPr lang="en-US" sz="2800"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2</a:t>
            </a:fld>
            <a:endParaRPr lang="en-US" dirty="0"/>
          </a:p>
        </p:txBody>
      </p:sp>
    </p:spTree>
    <p:extLst>
      <p:ext uri="{BB962C8B-B14F-4D97-AF65-F5344CB8AC3E}">
        <p14:creationId xmlns:p14="http://schemas.microsoft.com/office/powerpoint/2010/main" xmlns="" val="3174433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0705"/>
          </a:xfrm>
        </p:spPr>
        <p:txBody>
          <a:bodyPr>
            <a:normAutofit/>
          </a:bodyPr>
          <a:lstStyle/>
          <a:p>
            <a:pPr algn="l"/>
            <a:r>
              <a:rPr lang="en-US" sz="2800" dirty="0"/>
              <a:t>Census Bureau homepage:  </a:t>
            </a:r>
            <a:r>
              <a:rPr lang="en-US" sz="2800" b="1" dirty="0" smtClean="0">
                <a:solidFill>
                  <a:srgbClr val="0070C0"/>
                </a:solidFill>
              </a:rPr>
              <a:t>www.census.gov</a:t>
            </a:r>
            <a:endParaRPr lang="en-US" sz="2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58556" y="955343"/>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20</a:t>
            </a:fld>
            <a:endParaRPr lang="en-US" dirty="0"/>
          </a:p>
        </p:txBody>
      </p:sp>
    </p:spTree>
    <p:extLst>
      <p:ext uri="{BB962C8B-B14F-4D97-AF65-F5344CB8AC3E}">
        <p14:creationId xmlns:p14="http://schemas.microsoft.com/office/powerpoint/2010/main" xmlns="" val="513590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4087"/>
          </a:xfrm>
        </p:spPr>
        <p:txBody>
          <a:bodyPr>
            <a:normAutofit/>
          </a:bodyPr>
          <a:lstStyle/>
          <a:p>
            <a:r>
              <a:rPr lang="en-US" sz="2800" i="1" dirty="0"/>
              <a:t>Hover on </a:t>
            </a:r>
            <a:r>
              <a:rPr lang="en-US" sz="2800" u="sng" dirty="0"/>
              <a:t>People</a:t>
            </a:r>
            <a:r>
              <a:rPr lang="en-US" sz="2800" dirty="0"/>
              <a:t>, </a:t>
            </a:r>
            <a:r>
              <a:rPr lang="en-US" sz="2800" i="1" dirty="0"/>
              <a:t>Click on </a:t>
            </a:r>
            <a:r>
              <a:rPr lang="en-US" sz="2800" u="sng" dirty="0"/>
              <a:t>Language </a:t>
            </a:r>
            <a:r>
              <a:rPr lang="en-US" sz="2800" u="sng" dirty="0" smtClean="0"/>
              <a:t>Use</a:t>
            </a:r>
            <a:endParaRPr lang="en-US" sz="2800"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9480" r="12291" b="25943"/>
          <a:stretch/>
        </p:blipFill>
        <p:spPr>
          <a:xfrm>
            <a:off x="677988" y="1248725"/>
            <a:ext cx="7536364" cy="45720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21</a:t>
            </a:fld>
            <a:endParaRPr lang="en-US" dirty="0"/>
          </a:p>
        </p:txBody>
      </p:sp>
      <p:sp>
        <p:nvSpPr>
          <p:cNvPr id="6" name="Oval 5"/>
          <p:cNvSpPr/>
          <p:nvPr/>
        </p:nvSpPr>
        <p:spPr>
          <a:xfrm>
            <a:off x="2577772" y="3966358"/>
            <a:ext cx="1200150"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96039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Dot-density map: covers 50 states, DC, not </a:t>
            </a:r>
            <a:r>
              <a:rPr lang="en-US" sz="2800" dirty="0" smtClean="0"/>
              <a:t>PR</a:t>
            </a:r>
            <a:endParaRPr lang="en-US" sz="2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7200" y="1403990"/>
            <a:ext cx="8458201" cy="45720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22</a:t>
            </a:fld>
            <a:endParaRPr lang="en-US" dirty="0"/>
          </a:p>
        </p:txBody>
      </p:sp>
      <p:cxnSp>
        <p:nvCxnSpPr>
          <p:cNvPr id="6" name="Straight Arrow Connector 5"/>
          <p:cNvCxnSpPr/>
          <p:nvPr/>
        </p:nvCxnSpPr>
        <p:spPr>
          <a:xfrm flipH="1" flipV="1">
            <a:off x="988133" y="3005875"/>
            <a:ext cx="324799" cy="1893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2454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104"/>
            <a:ext cx="8229600" cy="950203"/>
          </a:xfrm>
        </p:spPr>
        <p:txBody>
          <a:bodyPr>
            <a:normAutofit/>
          </a:bodyPr>
          <a:lstStyle/>
          <a:p>
            <a:r>
              <a:rPr lang="en-US" sz="2800" dirty="0"/>
              <a:t>Dots </a:t>
            </a:r>
            <a:r>
              <a:rPr lang="en-US" sz="2800" dirty="0" smtClean="0"/>
              <a:t>mark population </a:t>
            </a:r>
            <a:r>
              <a:rPr lang="en-US" sz="2800" dirty="0"/>
              <a:t>speaking specific language other than English at home, tied to census </a:t>
            </a:r>
            <a:r>
              <a:rPr lang="en-US" sz="2800" dirty="0" smtClean="0"/>
              <a:t>tracts</a:t>
            </a:r>
            <a:endParaRPr lang="en-US" sz="2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26794" y="1115659"/>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23</a:t>
            </a:fld>
            <a:endParaRPr lang="en-US" dirty="0"/>
          </a:p>
        </p:txBody>
      </p:sp>
      <p:sp>
        <p:nvSpPr>
          <p:cNvPr id="6" name="Oval 5"/>
          <p:cNvSpPr/>
          <p:nvPr/>
        </p:nvSpPr>
        <p:spPr>
          <a:xfrm>
            <a:off x="936172" y="1915885"/>
            <a:ext cx="1923803" cy="748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96067" y="4102924"/>
            <a:ext cx="1923803" cy="748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5319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9069"/>
          </a:xfrm>
        </p:spPr>
        <p:txBody>
          <a:bodyPr>
            <a:normAutofit/>
          </a:bodyPr>
          <a:lstStyle/>
          <a:p>
            <a:r>
              <a:rPr lang="en-US" sz="2800" dirty="0" smtClean="0"/>
              <a:t>Zoom in to an area of interest</a:t>
            </a:r>
            <a:endParaRPr lang="en-US" sz="2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12519" y="1054289"/>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24</a:t>
            </a:fld>
            <a:endParaRPr lang="en-US" dirty="0"/>
          </a:p>
        </p:txBody>
      </p:sp>
      <p:sp>
        <p:nvSpPr>
          <p:cNvPr id="6" name="Oval 5"/>
          <p:cNvSpPr/>
          <p:nvPr/>
        </p:nvSpPr>
        <p:spPr>
          <a:xfrm>
            <a:off x="808054" y="4001806"/>
            <a:ext cx="1923803" cy="748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51865" y="1940625"/>
            <a:ext cx="1434935" cy="6551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67845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9069"/>
          </a:xfrm>
        </p:spPr>
        <p:txBody>
          <a:bodyPr>
            <a:normAutofit/>
          </a:bodyPr>
          <a:lstStyle/>
          <a:p>
            <a:r>
              <a:rPr lang="en-US" sz="2800" dirty="0"/>
              <a:t>Add a background </a:t>
            </a:r>
            <a:r>
              <a:rPr lang="en-US" sz="2800" dirty="0" smtClean="0"/>
              <a:t>map</a:t>
            </a:r>
            <a:endParaRPr lang="en-US" sz="2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838909" y="1013345"/>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25</a:t>
            </a:fld>
            <a:endParaRPr lang="en-US" dirty="0"/>
          </a:p>
        </p:txBody>
      </p:sp>
    </p:spTree>
    <p:extLst>
      <p:ext uri="{BB962C8B-B14F-4D97-AF65-F5344CB8AC3E}">
        <p14:creationId xmlns:p14="http://schemas.microsoft.com/office/powerpoint/2010/main" xmlns="" val="221110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2717"/>
          </a:xfrm>
        </p:spPr>
        <p:txBody>
          <a:bodyPr>
            <a:normAutofit/>
          </a:bodyPr>
          <a:lstStyle/>
          <a:p>
            <a:r>
              <a:rPr lang="en-US" sz="2000" dirty="0"/>
              <a:t>Chicago area distribution of people speaking Russian at </a:t>
            </a:r>
            <a:r>
              <a:rPr lang="en-US" sz="2000" dirty="0" smtClean="0"/>
              <a:t>home</a:t>
            </a:r>
            <a:endParaRPr lang="en-US"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99499" y="1026993"/>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26</a:t>
            </a:fld>
            <a:endParaRPr lang="en-US" dirty="0"/>
          </a:p>
        </p:txBody>
      </p:sp>
    </p:spTree>
    <p:extLst>
      <p:ext uri="{BB962C8B-B14F-4D97-AF65-F5344CB8AC3E}">
        <p14:creationId xmlns:p14="http://schemas.microsoft.com/office/powerpoint/2010/main" xmlns="" val="809498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6365"/>
          </a:xfrm>
        </p:spPr>
        <p:txBody>
          <a:bodyPr>
            <a:normAutofit/>
          </a:bodyPr>
          <a:lstStyle/>
          <a:p>
            <a:r>
              <a:rPr lang="en-US" sz="2000" dirty="0" smtClean="0"/>
              <a:t>Distribution of Russian speakers who speak English less than very well</a:t>
            </a:r>
            <a:endParaRPr lang="en-US"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40442" y="1067936"/>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27</a:t>
            </a:fld>
            <a:endParaRPr lang="en-US" dirty="0"/>
          </a:p>
        </p:txBody>
      </p:sp>
    </p:spTree>
    <p:extLst>
      <p:ext uri="{BB962C8B-B14F-4D97-AF65-F5344CB8AC3E}">
        <p14:creationId xmlns:p14="http://schemas.microsoft.com/office/powerpoint/2010/main" xmlns="" val="2274534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9887"/>
          </a:xfrm>
        </p:spPr>
        <p:txBody>
          <a:bodyPr>
            <a:normAutofit/>
          </a:bodyPr>
          <a:lstStyle/>
          <a:p>
            <a:r>
              <a:rPr lang="en-US" sz="2000" dirty="0"/>
              <a:t>Chicago area distribution of people speaking Polish at </a:t>
            </a:r>
            <a:r>
              <a:rPr lang="en-US" sz="2000" dirty="0" smtClean="0"/>
              <a:t>home</a:t>
            </a:r>
            <a:endParaRPr lang="en-US"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16079" y="945107"/>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28</a:t>
            </a:fld>
            <a:endParaRPr lang="en-US" dirty="0"/>
          </a:p>
        </p:txBody>
      </p:sp>
    </p:spTree>
    <p:extLst>
      <p:ext uri="{BB962C8B-B14F-4D97-AF65-F5344CB8AC3E}">
        <p14:creationId xmlns:p14="http://schemas.microsoft.com/office/powerpoint/2010/main" xmlns="" val="1319307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8944"/>
          </a:xfrm>
        </p:spPr>
        <p:txBody>
          <a:bodyPr>
            <a:normAutofit/>
          </a:bodyPr>
          <a:lstStyle/>
          <a:p>
            <a:r>
              <a:rPr lang="en-US" sz="2000" dirty="0"/>
              <a:t>Chicago area distribution of people speaking Vietnamese at </a:t>
            </a:r>
            <a:r>
              <a:rPr lang="en-US" sz="2000" dirty="0" smtClean="0"/>
              <a:t>home</a:t>
            </a:r>
            <a:endParaRPr lang="en-US"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631260" y="887967"/>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29</a:t>
            </a:fld>
            <a:endParaRPr lang="en-US" dirty="0"/>
          </a:p>
        </p:txBody>
      </p:sp>
      <p:sp>
        <p:nvSpPr>
          <p:cNvPr id="6" name="Oval 5"/>
          <p:cNvSpPr/>
          <p:nvPr/>
        </p:nvSpPr>
        <p:spPr>
          <a:xfrm>
            <a:off x="3728852" y="3004744"/>
            <a:ext cx="1460665" cy="7956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15886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09"/>
            <a:ext cx="8229600" cy="1143000"/>
          </a:xfrm>
        </p:spPr>
        <p:txBody>
          <a:bodyPr>
            <a:normAutofit/>
          </a:bodyPr>
          <a:lstStyle/>
          <a:p>
            <a:r>
              <a:rPr lang="en-US" sz="4000" b="1" dirty="0" smtClean="0"/>
              <a:t>Outline</a:t>
            </a:r>
            <a:r>
              <a:rPr lang="en-US" sz="4000" dirty="0" smtClean="0"/>
              <a:t>	</a:t>
            </a:r>
            <a:endParaRPr lang="en-US" sz="4000" dirty="0"/>
          </a:p>
        </p:txBody>
      </p:sp>
      <p:sp>
        <p:nvSpPr>
          <p:cNvPr id="3" name="Content Placeholder 2"/>
          <p:cNvSpPr>
            <a:spLocks noGrp="1"/>
          </p:cNvSpPr>
          <p:nvPr>
            <p:ph idx="1"/>
          </p:nvPr>
        </p:nvSpPr>
        <p:spPr>
          <a:xfrm>
            <a:off x="887104" y="1294809"/>
            <a:ext cx="7799696" cy="4711403"/>
          </a:xfrm>
        </p:spPr>
        <p:txBody>
          <a:bodyPr>
            <a:normAutofit/>
          </a:bodyPr>
          <a:lstStyle/>
          <a:p>
            <a:pPr>
              <a:lnSpc>
                <a:spcPct val="150000"/>
              </a:lnSpc>
            </a:pPr>
            <a:r>
              <a:rPr lang="en-US" sz="2800" dirty="0" smtClean="0"/>
              <a:t>Overview of the American Community Survey</a:t>
            </a:r>
          </a:p>
          <a:p>
            <a:pPr>
              <a:lnSpc>
                <a:spcPct val="150000"/>
              </a:lnSpc>
            </a:pPr>
            <a:r>
              <a:rPr lang="en-US" sz="2800" dirty="0" smtClean="0"/>
              <a:t>ACS: Speaking language other than English</a:t>
            </a:r>
          </a:p>
          <a:p>
            <a:pPr>
              <a:lnSpc>
                <a:spcPct val="150000"/>
              </a:lnSpc>
            </a:pPr>
            <a:r>
              <a:rPr lang="en-US" sz="2800" dirty="0" smtClean="0"/>
              <a:t>ACS language data and Title VI</a:t>
            </a:r>
          </a:p>
          <a:p>
            <a:pPr>
              <a:lnSpc>
                <a:spcPct val="150000"/>
              </a:lnSpc>
            </a:pPr>
            <a:r>
              <a:rPr lang="en-US" sz="2800" dirty="0" smtClean="0"/>
              <a:t>Using the </a:t>
            </a:r>
            <a:r>
              <a:rPr lang="en-US" sz="2800" dirty="0"/>
              <a:t>mapper </a:t>
            </a:r>
            <a:r>
              <a:rPr lang="en-US" sz="2800" dirty="0" smtClean="0"/>
              <a:t>application</a:t>
            </a:r>
          </a:p>
          <a:p>
            <a:pPr>
              <a:lnSpc>
                <a:spcPct val="150000"/>
              </a:lnSpc>
            </a:pPr>
            <a:r>
              <a:rPr lang="en-US" sz="2800" dirty="0" smtClean="0"/>
              <a:t>Using the </a:t>
            </a:r>
            <a:r>
              <a:rPr lang="en-US" sz="2800" dirty="0" err="1" smtClean="0"/>
              <a:t>TIGERweb</a:t>
            </a:r>
            <a:r>
              <a:rPr lang="en-US" sz="2800" dirty="0" smtClean="0"/>
              <a:t> application</a:t>
            </a:r>
            <a:endParaRPr lang="en-US" sz="2800" dirty="0"/>
          </a:p>
          <a:p>
            <a:pPr>
              <a:lnSpc>
                <a:spcPct val="150000"/>
              </a:lnSpc>
            </a:pPr>
            <a:r>
              <a:rPr lang="en-US" sz="2800" dirty="0"/>
              <a:t>Using American </a:t>
            </a:r>
            <a:r>
              <a:rPr lang="en-US" sz="2800" dirty="0" err="1"/>
              <a:t>Factfinder</a:t>
            </a:r>
            <a:r>
              <a:rPr lang="en-US" sz="2800" dirty="0"/>
              <a:t> </a:t>
            </a:r>
            <a:r>
              <a:rPr lang="en-US" sz="2800" dirty="0" smtClean="0"/>
              <a:t>to find detailed tables</a:t>
            </a:r>
            <a:endParaRPr lang="en-US" sz="2800" dirty="0"/>
          </a:p>
        </p:txBody>
      </p:sp>
      <p:sp>
        <p:nvSpPr>
          <p:cNvPr id="5" name="Slide Number Placeholder 4"/>
          <p:cNvSpPr>
            <a:spLocks noGrp="1"/>
          </p:cNvSpPr>
          <p:nvPr>
            <p:ph type="sldNum" sz="quarter" idx="12"/>
          </p:nvPr>
        </p:nvSpPr>
        <p:spPr/>
        <p:txBody>
          <a:bodyPr/>
          <a:lstStyle/>
          <a:p>
            <a:fld id="{C29BC2A0-9875-4B3F-8A86-0C7920C785BD}" type="slidenum">
              <a:rPr lang="en-US" smtClean="0"/>
              <a:pPr/>
              <a:t>3</a:t>
            </a:fld>
            <a:endParaRPr lang="en-US" dirty="0"/>
          </a:p>
        </p:txBody>
      </p:sp>
    </p:spTree>
    <p:extLst>
      <p:ext uri="{BB962C8B-B14F-4D97-AF65-F5344CB8AC3E}">
        <p14:creationId xmlns:p14="http://schemas.microsoft.com/office/powerpoint/2010/main" xmlns="" val="2538214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TIGER to locate tracts, places, other geographies</a:t>
            </a:r>
            <a:endParaRPr lang="en-US" dirty="0"/>
          </a:p>
        </p:txBody>
      </p:sp>
    </p:spTree>
    <p:extLst>
      <p:ext uri="{BB962C8B-B14F-4D97-AF65-F5344CB8AC3E}">
        <p14:creationId xmlns:p14="http://schemas.microsoft.com/office/powerpoint/2010/main" xmlns="" val="2313929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8126"/>
          </a:xfrm>
        </p:spPr>
        <p:txBody>
          <a:bodyPr>
            <a:normAutofit/>
          </a:bodyPr>
          <a:lstStyle/>
          <a:p>
            <a:r>
              <a:rPr lang="en-US" sz="2000" dirty="0" smtClean="0"/>
              <a:t>Start again from the main page - </a:t>
            </a:r>
            <a:r>
              <a:rPr lang="en-US" sz="2000" dirty="0" smtClean="0">
                <a:solidFill>
                  <a:srgbClr val="0070C0"/>
                </a:solidFill>
              </a:rPr>
              <a:t>www.census.gov</a:t>
            </a:r>
            <a:endParaRPr lang="en-US" sz="2000" dirty="0">
              <a:solidFill>
                <a:srgbClr val="0070C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26794" y="999698"/>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31</a:t>
            </a:fld>
            <a:endParaRPr lang="en-US" dirty="0"/>
          </a:p>
        </p:txBody>
      </p:sp>
      <p:cxnSp>
        <p:nvCxnSpPr>
          <p:cNvPr id="6" name="Straight Arrow Connector 5"/>
          <p:cNvCxnSpPr/>
          <p:nvPr/>
        </p:nvCxnSpPr>
        <p:spPr>
          <a:xfrm flipH="1">
            <a:off x="4466805" y="2860881"/>
            <a:ext cx="842174" cy="2256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10369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04161" cy="899069"/>
          </a:xfrm>
        </p:spPr>
        <p:txBody>
          <a:bodyPr>
            <a:normAutofit/>
          </a:bodyPr>
          <a:lstStyle/>
          <a:p>
            <a:r>
              <a:rPr lang="en-US" sz="2000" dirty="0" smtClean="0"/>
              <a:t>Keep clicking on </a:t>
            </a:r>
            <a:r>
              <a:rPr lang="en-US" sz="2000" dirty="0" err="1" smtClean="0"/>
              <a:t>TIGERweb</a:t>
            </a:r>
            <a:endParaRPr lang="en-US"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713147" y="1067936"/>
            <a:ext cx="7847891" cy="5029200"/>
          </a:xfrm>
          <a:prstGeom prst="rect">
            <a:avLst/>
          </a:prstGeom>
        </p:spPr>
      </p:pic>
      <p:sp>
        <p:nvSpPr>
          <p:cNvPr id="4" name="Slide Number Placeholder 3"/>
          <p:cNvSpPr>
            <a:spLocks noGrp="1"/>
          </p:cNvSpPr>
          <p:nvPr>
            <p:ph type="sldNum" sz="quarter" idx="12"/>
          </p:nvPr>
        </p:nvSpPr>
        <p:spPr/>
        <p:txBody>
          <a:bodyPr/>
          <a:lstStyle/>
          <a:p>
            <a:fld id="{C29BC2A0-9875-4B3F-8A86-0C7920C785BD}" type="slidenum">
              <a:rPr lang="en-US" smtClean="0"/>
              <a:pPr/>
              <a:t>32</a:t>
            </a:fld>
            <a:endParaRPr lang="en-US" dirty="0"/>
          </a:p>
        </p:txBody>
      </p:sp>
      <p:cxnSp>
        <p:nvCxnSpPr>
          <p:cNvPr id="6" name="Straight Arrow Connector 5"/>
          <p:cNvCxnSpPr/>
          <p:nvPr/>
        </p:nvCxnSpPr>
        <p:spPr>
          <a:xfrm flipH="1">
            <a:off x="2917961" y="4095038"/>
            <a:ext cx="570015" cy="118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58220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77116" cy="871774"/>
          </a:xfrm>
        </p:spPr>
        <p:txBody>
          <a:bodyPr>
            <a:normAutofit/>
          </a:bodyPr>
          <a:lstStyle/>
          <a:p>
            <a:r>
              <a:rPr lang="en-US" sz="2000" dirty="0" smtClean="0"/>
              <a:t>Identify census tracts or other geographic units</a:t>
            </a:r>
            <a:endParaRPr lang="en-US" sz="20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685851" y="986050"/>
            <a:ext cx="7847891"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C29BC2A0-9875-4B3F-8A86-0C7920C785BD}" type="slidenum">
              <a:rPr lang="en-US" smtClean="0"/>
              <a:pPr/>
              <a:t>33</a:t>
            </a:fld>
            <a:endParaRPr lang="en-US" dirty="0"/>
          </a:p>
        </p:txBody>
      </p:sp>
    </p:spTree>
    <p:extLst>
      <p:ext uri="{BB962C8B-B14F-4D97-AF65-F5344CB8AC3E}">
        <p14:creationId xmlns:p14="http://schemas.microsoft.com/office/powerpoint/2010/main" xmlns="" val="24096501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Using American </a:t>
            </a:r>
            <a:r>
              <a:rPr lang="en-US" dirty="0" err="1" smtClean="0"/>
              <a:t>FactFinder</a:t>
            </a:r>
            <a:r>
              <a:rPr lang="en-US" dirty="0" smtClean="0"/>
              <a:t> to examine detailed tables</a:t>
            </a:r>
            <a:endParaRPr lang="en-US" dirty="0"/>
          </a:p>
        </p:txBody>
      </p:sp>
    </p:spTree>
    <p:extLst>
      <p:ext uri="{BB962C8B-B14F-4D97-AF65-F5344CB8AC3E}">
        <p14:creationId xmlns:p14="http://schemas.microsoft.com/office/powerpoint/2010/main" xmlns="" val="3143091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99696" cy="830831"/>
          </a:xfrm>
        </p:spPr>
        <p:txBody>
          <a:bodyPr>
            <a:normAutofit/>
          </a:bodyPr>
          <a:lstStyle/>
          <a:p>
            <a:r>
              <a:rPr lang="en-US" sz="2000" dirty="0" smtClean="0"/>
              <a:t>Use “advanced search” in American </a:t>
            </a:r>
            <a:r>
              <a:rPr lang="en-US" sz="2000" dirty="0" err="1" smtClean="0"/>
              <a:t>FactFinder</a:t>
            </a:r>
            <a:endParaRPr lang="en-US" sz="2000"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743375" y="999698"/>
            <a:ext cx="7847891"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C29BC2A0-9875-4B3F-8A86-0C7920C785BD}" type="slidenum">
              <a:rPr lang="en-US" smtClean="0"/>
              <a:pPr/>
              <a:t>35</a:t>
            </a:fld>
            <a:endParaRPr lang="en-US" dirty="0"/>
          </a:p>
        </p:txBody>
      </p:sp>
      <p:cxnSp>
        <p:nvCxnSpPr>
          <p:cNvPr id="6" name="Straight Arrow Connector 5"/>
          <p:cNvCxnSpPr/>
          <p:nvPr/>
        </p:nvCxnSpPr>
        <p:spPr>
          <a:xfrm flipH="1">
            <a:off x="3858063" y="2732387"/>
            <a:ext cx="201880" cy="5937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40245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08878" cy="844478"/>
          </a:xfrm>
        </p:spPr>
        <p:txBody>
          <a:bodyPr>
            <a:normAutofit/>
          </a:bodyPr>
          <a:lstStyle/>
          <a:p>
            <a:r>
              <a:rPr lang="en-US" sz="2000" dirty="0" smtClean="0"/>
              <a:t>Select geographies</a:t>
            </a:r>
            <a:endParaRPr lang="en-US" sz="20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685851" y="999698"/>
            <a:ext cx="7847891"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C29BC2A0-9875-4B3F-8A86-0C7920C785BD}" type="slidenum">
              <a:rPr lang="en-US" smtClean="0"/>
              <a:pPr/>
              <a:t>36</a:t>
            </a:fld>
            <a:endParaRPr lang="en-US" dirty="0"/>
          </a:p>
        </p:txBody>
      </p:sp>
      <p:cxnSp>
        <p:nvCxnSpPr>
          <p:cNvPr id="6" name="Straight Arrow Connector 5"/>
          <p:cNvCxnSpPr/>
          <p:nvPr/>
        </p:nvCxnSpPr>
        <p:spPr>
          <a:xfrm>
            <a:off x="457200" y="3098042"/>
            <a:ext cx="311778" cy="4466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023262" y="3670286"/>
            <a:ext cx="142504" cy="1586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18211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4287" cy="912717"/>
          </a:xfrm>
        </p:spPr>
        <p:txBody>
          <a:bodyPr>
            <a:normAutofit/>
          </a:bodyPr>
          <a:lstStyle/>
          <a:p>
            <a:r>
              <a:rPr lang="en-US" sz="2000" dirty="0" smtClean="0"/>
              <a:t>Select table B16001</a:t>
            </a:r>
            <a:endParaRPr lang="en-US" sz="20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713147" y="1081585"/>
            <a:ext cx="7847891"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C29BC2A0-9875-4B3F-8A86-0C7920C785BD}" type="slidenum">
              <a:rPr lang="en-US" smtClean="0"/>
              <a:pPr/>
              <a:t>37</a:t>
            </a:fld>
            <a:endParaRPr lang="en-US" dirty="0"/>
          </a:p>
        </p:txBody>
      </p:sp>
      <p:sp>
        <p:nvSpPr>
          <p:cNvPr id="6" name="Oval 5"/>
          <p:cNvSpPr/>
          <p:nvPr/>
        </p:nvSpPr>
        <p:spPr>
          <a:xfrm>
            <a:off x="2731325" y="2351315"/>
            <a:ext cx="2755075" cy="974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079868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0719"/>
          </a:xfrm>
        </p:spPr>
        <p:txBody>
          <a:bodyPr>
            <a:normAutofit/>
          </a:bodyPr>
          <a:lstStyle/>
          <a:p>
            <a:r>
              <a:rPr lang="en-US" sz="2000" dirty="0" smtClean="0"/>
              <a:t>Vietnamese speakers in Bloomingdale, Glendale Heights, Chicago metro and U.S</a:t>
            </a:r>
            <a:endParaRPr lang="en-US" sz="2000" dirty="0"/>
          </a:p>
        </p:txBody>
      </p:sp>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xmlns="" val="0"/>
              </a:ext>
            </a:extLst>
          </a:blip>
          <a:srcRect t="5293" r="29278" b="24090"/>
          <a:stretch/>
        </p:blipFill>
        <p:spPr bwMode="auto">
          <a:xfrm>
            <a:off x="762490" y="1245357"/>
            <a:ext cx="7573757" cy="484632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C29BC2A0-9875-4B3F-8A86-0C7920C785BD}" type="slidenum">
              <a:rPr lang="en-US" smtClean="0"/>
              <a:pPr/>
              <a:t>38</a:t>
            </a:fld>
            <a:endParaRPr lang="en-US" dirty="0"/>
          </a:p>
        </p:txBody>
      </p:sp>
      <p:cxnSp>
        <p:nvCxnSpPr>
          <p:cNvPr id="6" name="Straight Arrow Connector 5"/>
          <p:cNvCxnSpPr/>
          <p:nvPr/>
        </p:nvCxnSpPr>
        <p:spPr>
          <a:xfrm>
            <a:off x="457200" y="5219205"/>
            <a:ext cx="534389" cy="4156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3207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9282"/>
            <a:ext cx="8229600" cy="1143000"/>
          </a:xfrm>
        </p:spPr>
        <p:txBody>
          <a:bodyPr>
            <a:noAutofit/>
          </a:bodyPr>
          <a:lstStyle/>
          <a:p>
            <a:r>
              <a:rPr lang="en-US" sz="3600" dirty="0" smtClean="0"/>
              <a:t>Vietnamese-speaking population of Glendale Heights, Illinois</a:t>
            </a:r>
            <a:endParaRPr lang="en-US" sz="3600" dirty="0"/>
          </a:p>
        </p:txBody>
      </p:sp>
      <p:sp>
        <p:nvSpPr>
          <p:cNvPr id="3" name="Content Placeholder 2"/>
          <p:cNvSpPr>
            <a:spLocks noGrp="1"/>
          </p:cNvSpPr>
          <p:nvPr>
            <p:ph idx="1"/>
          </p:nvPr>
        </p:nvSpPr>
        <p:spPr>
          <a:xfrm>
            <a:off x="813461" y="2440380"/>
            <a:ext cx="7392390" cy="3043052"/>
          </a:xfrm>
        </p:spPr>
        <p:txBody>
          <a:bodyPr>
            <a:normAutofit/>
          </a:bodyPr>
          <a:lstStyle/>
          <a:p>
            <a:r>
              <a:rPr lang="en-US" sz="2800" dirty="0" smtClean="0"/>
              <a:t>5 year estimate (2008-2012) is 1,455</a:t>
            </a:r>
          </a:p>
          <a:p>
            <a:r>
              <a:rPr lang="en-US" sz="2800" dirty="0" smtClean="0"/>
              <a:t>Margin of error is 525</a:t>
            </a:r>
          </a:p>
          <a:p>
            <a:r>
              <a:rPr lang="en-US" sz="2800" dirty="0" smtClean="0"/>
              <a:t>Can be 90% confident there were between 930 and 1,980 people in Glendale who speak Vietnamese at home.</a:t>
            </a:r>
            <a:endParaRPr lang="en-US" sz="2800"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39</a:t>
            </a:fld>
            <a:endParaRPr lang="en-US" dirty="0"/>
          </a:p>
        </p:txBody>
      </p:sp>
    </p:spTree>
    <p:extLst>
      <p:ext uri="{BB962C8B-B14F-4D97-AF65-F5344CB8AC3E}">
        <p14:creationId xmlns:p14="http://schemas.microsoft.com/office/powerpoint/2010/main" xmlns="" val="1056080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4800" y="2493818"/>
            <a:ext cx="8458200" cy="2981470"/>
          </a:xfrm>
        </p:spPr>
        <p:txBody>
          <a:bodyPr/>
          <a:lstStyle/>
          <a:p>
            <a:pPr eaLnBrk="1" hangingPunct="1">
              <a:lnSpc>
                <a:spcPct val="110000"/>
              </a:lnSpc>
            </a:pPr>
            <a:r>
              <a:rPr lang="en-US" altLang="en-US" dirty="0" smtClean="0"/>
              <a:t>An Overview of the </a:t>
            </a:r>
            <a:br>
              <a:rPr lang="en-US" altLang="en-US" dirty="0" smtClean="0"/>
            </a:br>
            <a:r>
              <a:rPr lang="en-US" altLang="en-US" dirty="0" smtClean="0"/>
              <a:t>American Community Survey</a:t>
            </a:r>
            <a:br>
              <a:rPr lang="en-US" altLang="en-US" dirty="0" smtClean="0"/>
            </a:br>
            <a:endParaRPr lang="en-US" altLang="en-US" sz="2400" dirty="0" smtClean="0">
              <a:solidFill>
                <a:srgbClr val="1C5696"/>
              </a:solidFill>
            </a:endParaRPr>
          </a:p>
        </p:txBody>
      </p:sp>
      <p:pic>
        <p:nvPicPr>
          <p:cNvPr id="4100" name="Picture 3" descr="govdel.jpg"/>
          <p:cNvPicPr>
            <a:picLocks noChangeAspect="1"/>
          </p:cNvPicPr>
          <p:nvPr/>
        </p:nvPicPr>
        <p:blipFill>
          <a:blip r:embed="rId3"/>
          <a:srcRect b="18179"/>
          <a:stretch>
            <a:fillRect/>
          </a:stretch>
        </p:blipFill>
        <p:spPr bwMode="auto">
          <a:xfrm>
            <a:off x="533400" y="877661"/>
            <a:ext cx="7854950" cy="14382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13251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26991" cy="817183"/>
          </a:xfrm>
        </p:spPr>
        <p:txBody>
          <a:bodyPr>
            <a:normAutofit/>
          </a:bodyPr>
          <a:lstStyle/>
          <a:p>
            <a:r>
              <a:rPr lang="en-US" sz="2000" dirty="0" smtClean="0"/>
              <a:t>Download tables to your computer</a:t>
            </a:r>
            <a:endParaRPr lang="en-US" sz="2000"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713147" y="972402"/>
            <a:ext cx="7847891"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C29BC2A0-9875-4B3F-8A86-0C7920C785BD}" type="slidenum">
              <a:rPr lang="en-US" smtClean="0"/>
              <a:pPr/>
              <a:t>40</a:t>
            </a:fld>
            <a:endParaRPr lang="en-US" dirty="0"/>
          </a:p>
        </p:txBody>
      </p:sp>
      <p:sp>
        <p:nvSpPr>
          <p:cNvPr id="7" name="Right Arrow 6"/>
          <p:cNvSpPr/>
          <p:nvPr/>
        </p:nvSpPr>
        <p:spPr>
          <a:xfrm>
            <a:off x="3603006" y="3255318"/>
            <a:ext cx="491321" cy="395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11439" y="3405334"/>
            <a:ext cx="818865" cy="4911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251767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other sources</a:t>
            </a:r>
            <a:endParaRPr lang="en-US" dirty="0"/>
          </a:p>
        </p:txBody>
      </p:sp>
      <p:sp>
        <p:nvSpPr>
          <p:cNvPr id="3" name="Content Placeholder 2"/>
          <p:cNvSpPr>
            <a:spLocks noGrp="1"/>
          </p:cNvSpPr>
          <p:nvPr>
            <p:ph idx="1"/>
          </p:nvPr>
        </p:nvSpPr>
        <p:spPr/>
        <p:txBody>
          <a:bodyPr/>
          <a:lstStyle/>
          <a:p>
            <a:r>
              <a:rPr lang="en-US" dirty="0" smtClean="0"/>
              <a:t>Department of Education – school children with language needs</a:t>
            </a:r>
          </a:p>
          <a:p>
            <a:r>
              <a:rPr lang="en-US" dirty="0" smtClean="0"/>
              <a:t>Other organizations providing compilations of Census Bureau data on language use:</a:t>
            </a:r>
          </a:p>
          <a:p>
            <a:pPr lvl="1"/>
            <a:r>
              <a:rPr lang="en-US" dirty="0" smtClean="0"/>
              <a:t>Migration Policy Institute</a:t>
            </a:r>
          </a:p>
          <a:p>
            <a:pPr lvl="1"/>
            <a:r>
              <a:rPr lang="en-US" dirty="0" smtClean="0"/>
              <a:t>Modern Language Association</a:t>
            </a:r>
          </a:p>
          <a:p>
            <a:pPr lvl="1"/>
            <a:r>
              <a:rPr lang="en-US" dirty="0" smtClean="0"/>
              <a:t>City-Data.com</a:t>
            </a:r>
            <a:endParaRPr lang="en-US"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41</a:t>
            </a:fld>
            <a:endParaRPr lang="en-US" dirty="0"/>
          </a:p>
        </p:txBody>
      </p:sp>
    </p:spTree>
    <p:extLst>
      <p:ext uri="{BB962C8B-B14F-4D97-AF65-F5344CB8AC3E}">
        <p14:creationId xmlns:p14="http://schemas.microsoft.com/office/powerpoint/2010/main" xmlns="" val="3339371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Language Data Mapper is a quick way to locate language clusters</a:t>
            </a:r>
          </a:p>
          <a:p>
            <a:r>
              <a:rPr lang="en-US" dirty="0" smtClean="0"/>
              <a:t>Census does not define LEP, but provides the tools to look for language needs</a:t>
            </a:r>
          </a:p>
          <a:p>
            <a:r>
              <a:rPr lang="en-US" dirty="0" smtClean="0"/>
              <a:t>Census Bureau provides many tools to look directly at the data</a:t>
            </a:r>
          </a:p>
          <a:p>
            <a:endParaRPr lang="en-US"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42</a:t>
            </a:fld>
            <a:endParaRPr lang="en-US" dirty="0"/>
          </a:p>
        </p:txBody>
      </p:sp>
    </p:spTree>
    <p:extLst>
      <p:ext uri="{BB962C8B-B14F-4D97-AF65-F5344CB8AC3E}">
        <p14:creationId xmlns:p14="http://schemas.microsoft.com/office/powerpoint/2010/main" xmlns="" val="2226933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sz="2400" dirty="0" smtClean="0"/>
              <a:t>Census Bureau Website </a:t>
            </a:r>
            <a:r>
              <a:rPr lang="en-US" sz="2400" dirty="0" smtClean="0">
                <a:hlinkClick r:id="rId2"/>
              </a:rPr>
              <a:t>www.census.gov</a:t>
            </a:r>
            <a:endParaRPr lang="en-US" sz="2400" dirty="0" smtClean="0"/>
          </a:p>
          <a:p>
            <a:r>
              <a:rPr lang="en-US" sz="2400" dirty="0" smtClean="0"/>
              <a:t>Department of Justice </a:t>
            </a:r>
            <a:r>
              <a:rPr lang="en-US" sz="2400" dirty="0" smtClean="0">
                <a:hlinkClick r:id="rId3"/>
              </a:rPr>
              <a:t>www.lep.gov</a:t>
            </a:r>
            <a:endParaRPr lang="en-US" sz="2400" dirty="0" smtClean="0"/>
          </a:p>
          <a:p>
            <a:r>
              <a:rPr lang="en-US" sz="2400" dirty="0" smtClean="0"/>
              <a:t>Data </a:t>
            </a:r>
            <a:r>
              <a:rPr lang="en-US" sz="2400" dirty="0" err="1" smtClean="0"/>
              <a:t>Ferrett</a:t>
            </a:r>
            <a:r>
              <a:rPr lang="en-US" sz="2400" dirty="0" smtClean="0"/>
              <a:t> </a:t>
            </a:r>
            <a:r>
              <a:rPr lang="en-US" sz="2400" dirty="0" smtClean="0">
                <a:hlinkClick r:id="rId4"/>
              </a:rPr>
              <a:t>http</a:t>
            </a:r>
            <a:r>
              <a:rPr lang="en-US" sz="2400" dirty="0">
                <a:hlinkClick r:id="rId4"/>
              </a:rPr>
              <a:t>://dataferrett.census.gov</a:t>
            </a:r>
            <a:r>
              <a:rPr lang="en-US" sz="2400" dirty="0" smtClean="0">
                <a:hlinkClick r:id="rId4"/>
              </a:rPr>
              <a:t>/</a:t>
            </a:r>
            <a:endParaRPr lang="en-US" sz="2400" dirty="0" smtClean="0"/>
          </a:p>
          <a:p>
            <a:r>
              <a:rPr lang="en-US" sz="2400" dirty="0"/>
              <a:t>Summary files </a:t>
            </a:r>
            <a:r>
              <a:rPr lang="en-US" sz="2400" dirty="0">
                <a:hlinkClick r:id="rId5"/>
              </a:rPr>
              <a:t>http://www.census.gov/acs/www/data_documentation/summary_file</a:t>
            </a:r>
            <a:r>
              <a:rPr lang="en-US" sz="2400" dirty="0" smtClean="0">
                <a:hlinkClick r:id="rId5"/>
              </a:rPr>
              <a:t>/</a:t>
            </a:r>
            <a:endParaRPr lang="en-US" sz="2400" dirty="0" smtClean="0"/>
          </a:p>
          <a:p>
            <a:r>
              <a:rPr lang="en-US" sz="2400" dirty="0" smtClean="0"/>
              <a:t>Questions: </a:t>
            </a:r>
            <a:r>
              <a:rPr lang="en-US" sz="2400" dirty="0"/>
              <a:t>Census Call Center </a:t>
            </a:r>
            <a:r>
              <a:rPr lang="en-US" sz="2400" dirty="0" smtClean="0"/>
              <a:t>1-800-923-8282 </a:t>
            </a:r>
            <a:r>
              <a:rPr lang="en-US" sz="2400" dirty="0"/>
              <a:t>(toll free) or visit </a:t>
            </a:r>
            <a:r>
              <a:rPr lang="en-US" sz="2400" dirty="0" smtClean="0">
                <a:hlinkClick r:id="rId6" tooltip="Ask Census"/>
              </a:rPr>
              <a:t>ask.census.gov</a:t>
            </a:r>
            <a:endParaRPr lang="en-US" sz="2400" dirty="0" smtClean="0"/>
          </a:p>
          <a:p>
            <a:r>
              <a:rPr lang="en-US" sz="2400" dirty="0" smtClean="0"/>
              <a:t>Education and Social Stratification Branch, U.S. Census Bureau 301-763-2464</a:t>
            </a:r>
            <a:endParaRPr lang="en-US" sz="2400" dirty="0"/>
          </a:p>
          <a:p>
            <a:endParaRPr lang="en-US" sz="2400"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43</a:t>
            </a:fld>
            <a:endParaRPr lang="en-US" dirty="0"/>
          </a:p>
        </p:txBody>
      </p:sp>
    </p:spTree>
    <p:extLst>
      <p:ext uri="{BB962C8B-B14F-4D97-AF65-F5344CB8AC3E}">
        <p14:creationId xmlns:p14="http://schemas.microsoft.com/office/powerpoint/2010/main" xmlns="" val="1047610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1187"/>
          </a:xfrm>
        </p:spPr>
        <p:txBody>
          <a:bodyPr>
            <a:normAutofit fontScale="90000"/>
          </a:bodyPr>
          <a:lstStyle/>
          <a:p>
            <a:r>
              <a:rPr lang="en-US" sz="3600" dirty="0" smtClean="0"/>
              <a:t>Language groups by number of speakers</a:t>
            </a:r>
            <a:endParaRPr lang="en-US"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3182416686"/>
              </p:ext>
            </p:extLst>
          </p:nvPr>
        </p:nvGraphicFramePr>
        <p:xfrm>
          <a:off x="771525" y="1000139"/>
          <a:ext cx="7496175" cy="4752960"/>
        </p:xfrm>
        <a:graphic>
          <a:graphicData uri="http://schemas.openxmlformats.org/drawingml/2006/table">
            <a:tbl>
              <a:tblPr>
                <a:tableStyleId>{5C22544A-7EE6-4342-B048-85BDC9FD1C3A}</a:tableStyleId>
              </a:tblPr>
              <a:tblGrid>
                <a:gridCol w="2754881"/>
                <a:gridCol w="782966"/>
                <a:gridCol w="420481"/>
                <a:gridCol w="2754881"/>
                <a:gridCol w="782966"/>
              </a:tblGrid>
              <a:tr h="237648">
                <a:tc>
                  <a:txBody>
                    <a:bodyPr/>
                    <a:lstStyle/>
                    <a:p>
                      <a:pPr algn="l" fontAlgn="b"/>
                      <a:r>
                        <a:rPr lang="en-US" sz="1200" u="none" strike="noStrike" dirty="0">
                          <a:effectLst/>
                        </a:rPr>
                        <a:t>  Spanish or Spanish Creole</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38,325,155</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Persian</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407,635</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r>
              <a:tr h="237648">
                <a:tc>
                  <a:txBody>
                    <a:bodyPr/>
                    <a:lstStyle/>
                    <a:p>
                      <a:pPr algn="l" fontAlgn="b"/>
                      <a:r>
                        <a:rPr lang="en-US" sz="1200" u="none" strike="noStrike" dirty="0">
                          <a:effectLst/>
                        </a:rPr>
                        <a:t>  Chinese</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2,964,393</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Urdu</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398,437</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Tagalog</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1,672,406</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Gujarati</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388,171</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Vietnamese</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1,425,803</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a:effectLst/>
                        </a:rPr>
                        <a:t>  Other Slavic languages</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318,347</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French (incl. Patois, Cajun)</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1,350,201</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a:effectLst/>
                        </a:rPr>
                        <a:t>  Other West Germanic languages</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316,130</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Korean</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1,131,096</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a:effectLst/>
                        </a:rPr>
                        <a:t>  Greek</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306,643</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German</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1,063,188</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a:effectLst/>
                        </a:rPr>
                        <a:t>  Serbo-Croatian</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276,079</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Arabic</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1,010,748</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a:effectLst/>
                        </a:rPr>
                        <a:t>  Armenian</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248,328</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a:effectLst/>
                        </a:rPr>
                        <a:t>  African languages</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a:effectLst/>
                        </a:rPr>
                        <a:t>948,069</a:t>
                      </a:r>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a:effectLst/>
                        </a:rPr>
                        <a:t>  Hmong</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228,364</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a:effectLst/>
                        </a:rPr>
                        <a:t>  Other Asian languages</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dirty="0">
                          <a:effectLst/>
                        </a:rPr>
                        <a:t>946,430</a:t>
                      </a:r>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r>
                        <a:rPr lang="en-US" sz="1200" u="none" strike="noStrike">
                          <a:effectLst/>
                        </a:rPr>
                        <a:t>  Hebrew</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222,109</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Russian</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914,217</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r>
                        <a:rPr lang="en-US" sz="1200" u="none" strike="noStrike" dirty="0">
                          <a:effectLst/>
                        </a:rPr>
                        <a:t>  Mon-Khmer, Cambodian</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211,273</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a:effectLst/>
                        </a:rPr>
                        <a:t>  Other Indic languages</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863,434</a:t>
                      </a:r>
                      <a:endParaRPr lang="en-US" sz="1200" b="0" i="0" u="none" strike="noStrike">
                        <a:solidFill>
                          <a:srgbClr val="000000"/>
                        </a:solidFill>
                        <a:effectLst/>
                        <a:latin typeface="Calibri"/>
                      </a:endParaRPr>
                    </a:p>
                  </a:txBody>
                  <a:tcPr marL="9525" marR="9525" marT="9525" marB="0" anchor="b"/>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Other Native North American languages</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198,627</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French Creole</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767,103</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Navajo</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165,026</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Italian</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701,145</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Yiddish</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157,560</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a:effectLst/>
                        </a:rPr>
                        <a:t>  Hindi</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687,853</a:t>
                      </a:r>
                      <a:endParaRPr lang="en-US" sz="1200" b="0" i="0" u="none" strike="noStrike">
                        <a:solidFill>
                          <a:srgbClr val="000000"/>
                        </a:solidFill>
                        <a:effectLst/>
                        <a:latin typeface="Calibri"/>
                      </a:endParaRPr>
                    </a:p>
                  </a:txBody>
                  <a:tcPr marL="9525" marR="9525" marT="9525" marB="0" anchor="b"/>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Laotian</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156,668</a:t>
                      </a:r>
                      <a:endParaRPr lang="en-US" sz="1200" b="0" i="0" u="none" strike="noStrike">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Portuguese or Portuguese Creole</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a:effectLst/>
                        </a:rPr>
                        <a:t>681,902</a:t>
                      </a:r>
                      <a:endParaRPr lang="en-US" sz="1200" b="0" i="0" u="none" strike="noStrike">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Thai</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149,073</a:t>
                      </a:r>
                      <a:endParaRPr lang="en-US" sz="1200" b="0" i="0" u="none" strike="noStrike" dirty="0">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Polish</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574,007</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Other and unspecified languages</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141,712</a:t>
                      </a:r>
                      <a:endParaRPr lang="en-US" sz="1200" b="0" i="0" u="none" strike="noStrike" dirty="0">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Other Indo-European languages</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a:effectLst/>
                        </a:rPr>
                        <a:t>490,278</a:t>
                      </a:r>
                      <a:endParaRPr lang="en-US" sz="1200" b="0" i="0" u="none" strike="noStrike">
                        <a:solidFill>
                          <a:srgbClr val="000000"/>
                        </a:solidFill>
                        <a:effectLst/>
                        <a:latin typeface="Calibri"/>
                      </a:endParaRPr>
                    </a:p>
                  </a:txBody>
                  <a:tcPr marL="9525" marR="9525" marT="9525" marB="0" anchor="b"/>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Scandinavian languages</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123,967</a:t>
                      </a:r>
                      <a:endParaRPr lang="en-US" sz="1200" b="0" i="0" u="none" strike="noStrike" dirty="0">
                        <a:solidFill>
                          <a:srgbClr val="000000"/>
                        </a:solidFill>
                        <a:effectLst/>
                        <a:latin typeface="Calibri"/>
                      </a:endParaRPr>
                    </a:p>
                  </a:txBody>
                  <a:tcPr marL="9525" marR="9525" marT="9525" marB="0" anchor="b"/>
                </a:tc>
              </a:tr>
              <a:tr h="237648">
                <a:tc>
                  <a:txBody>
                    <a:bodyPr/>
                    <a:lstStyle/>
                    <a:p>
                      <a:pPr algn="l" fontAlgn="b"/>
                      <a:r>
                        <a:rPr lang="en-US" sz="1200" u="none" strike="noStrike" dirty="0">
                          <a:effectLst/>
                        </a:rPr>
                        <a:t>  Japanese</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r" fontAlgn="b"/>
                      <a:r>
                        <a:rPr lang="en-US" sz="1200" u="none" strike="noStrike" dirty="0">
                          <a:effectLst/>
                        </a:rPr>
                        <a:t>446,803</a:t>
                      </a:r>
                      <a:endParaRPr lang="en-US" sz="1200" b="0" i="0" u="none" strike="noStrike" dirty="0">
                        <a:solidFill>
                          <a:srgbClr val="000000"/>
                        </a:solidFill>
                        <a:effectLst/>
                        <a:latin typeface="Calibri"/>
                      </a:endParaRPr>
                    </a:p>
                  </a:txBody>
                  <a:tcPr marL="9525" marR="9525" marT="9525" marB="0" anchor="b">
                    <a:solidFill>
                      <a:schemeClr val="accent4">
                        <a:lumMod val="40000"/>
                        <a:lumOff val="60000"/>
                      </a:schemeClr>
                    </a:solidFill>
                  </a:tcPr>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r>
                        <a:rPr lang="en-US" sz="1200" u="none" strike="noStrike" dirty="0">
                          <a:effectLst/>
                        </a:rPr>
                        <a:t>  Hungarian</a:t>
                      </a:r>
                      <a:endParaRPr lang="en-US" sz="1200" b="0" i="0" u="none" strike="noStrike" dirty="0">
                        <a:solidFill>
                          <a:srgbClr val="000000"/>
                        </a:solidFill>
                        <a:effectLst/>
                        <a:latin typeface="Calibri"/>
                      </a:endParaRPr>
                    </a:p>
                  </a:txBody>
                  <a:tcPr marL="9525" marR="9525" marT="9525" marB="0" anchor="b"/>
                </a:tc>
                <a:tc>
                  <a:txBody>
                    <a:bodyPr/>
                    <a:lstStyle/>
                    <a:p>
                      <a:pPr algn="r" fontAlgn="b"/>
                      <a:r>
                        <a:rPr lang="en-US" sz="1200" u="none" strike="noStrike" dirty="0">
                          <a:effectLst/>
                        </a:rPr>
                        <a:t>78,808</a:t>
                      </a:r>
                      <a:endParaRPr lang="en-US" sz="1200" b="0" i="0" u="none" strike="noStrike" dirty="0">
                        <a:solidFill>
                          <a:srgbClr val="000000"/>
                        </a:solidFill>
                        <a:effectLst/>
                        <a:latin typeface="Calibri"/>
                      </a:endParaRPr>
                    </a:p>
                  </a:txBody>
                  <a:tcPr marL="9525" marR="9525" marT="9525" marB="0" anchor="b"/>
                </a:tc>
              </a:tr>
              <a:tr h="237648">
                <a:tc>
                  <a:txBody>
                    <a:bodyPr/>
                    <a:lstStyle/>
                    <a:p>
                      <a:pPr algn="l" fontAlgn="b"/>
                      <a:r>
                        <a:rPr lang="en-US" sz="1200" u="none" strike="noStrike">
                          <a:effectLst/>
                        </a:rPr>
                        <a:t>  Other Pacific Island languages</a:t>
                      </a:r>
                      <a:endParaRPr lang="en-US" sz="1200" b="0" i="0" u="none" strike="noStrike">
                        <a:solidFill>
                          <a:srgbClr val="000000"/>
                        </a:solidFill>
                        <a:effectLst/>
                        <a:latin typeface="Calibri"/>
                      </a:endParaRPr>
                    </a:p>
                  </a:txBody>
                  <a:tcPr marL="9525" marR="9525" marT="9525" marB="0" anchor="b"/>
                </a:tc>
                <a:tc>
                  <a:txBody>
                    <a:bodyPr/>
                    <a:lstStyle/>
                    <a:p>
                      <a:pPr algn="r" fontAlgn="b"/>
                      <a:r>
                        <a:rPr lang="en-US" sz="1200" u="none" strike="noStrike">
                          <a:effectLst/>
                        </a:rPr>
                        <a:t>420,027</a:t>
                      </a:r>
                      <a:endParaRPr lang="en-US" sz="1200" b="0" i="0" u="none" strike="noStrike">
                        <a:solidFill>
                          <a:srgbClr val="000000"/>
                        </a:solidFill>
                        <a:effectLst/>
                        <a:latin typeface="Calibri"/>
                      </a:endParaRPr>
                    </a:p>
                  </a:txBody>
                  <a:tcPr marL="9525" marR="9525" marT="9525" marB="0" anchor="b"/>
                </a:tc>
                <a:tc>
                  <a:txBody>
                    <a:bodyPr/>
                    <a:lstStyle/>
                    <a:p>
                      <a:pPr algn="l" fontAlgn="b"/>
                      <a:endParaRPr lang="en-US" sz="1200" b="0" i="0" u="none" strike="noStrike">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c>
                  <a:txBody>
                    <a:bodyPr/>
                    <a:lstStyle/>
                    <a:p>
                      <a:pPr algn="l" fontAlgn="b"/>
                      <a:endParaRPr lang="en-US" sz="1200" b="0" i="0" u="none" strike="noStrike" dirty="0">
                        <a:solidFill>
                          <a:srgbClr val="000000"/>
                        </a:solidFill>
                        <a:effectLst/>
                        <a:latin typeface="Calibri"/>
                      </a:endParaRPr>
                    </a:p>
                  </a:txBody>
                  <a:tcPr marL="9525" marR="9525" marT="9525" marB="0" anchor="b"/>
                </a:tc>
              </a:tr>
            </a:tbl>
          </a:graphicData>
        </a:graphic>
      </p:graphicFrame>
      <p:sp>
        <p:nvSpPr>
          <p:cNvPr id="4" name="Slide Number Placeholder 3"/>
          <p:cNvSpPr>
            <a:spLocks noGrp="1"/>
          </p:cNvSpPr>
          <p:nvPr>
            <p:ph type="sldNum" sz="quarter" idx="12"/>
          </p:nvPr>
        </p:nvSpPr>
        <p:spPr/>
        <p:txBody>
          <a:bodyPr/>
          <a:lstStyle/>
          <a:p>
            <a:fld id="{C29BC2A0-9875-4B3F-8A86-0C7920C785BD}" type="slidenum">
              <a:rPr lang="en-US" smtClean="0"/>
              <a:pPr/>
              <a:t>44</a:t>
            </a:fld>
            <a:endParaRPr lang="en-US" dirty="0"/>
          </a:p>
        </p:txBody>
      </p:sp>
    </p:spTree>
    <p:extLst>
      <p:ext uri="{BB962C8B-B14F-4D97-AF65-F5344CB8AC3E}">
        <p14:creationId xmlns:p14="http://schemas.microsoft.com/office/powerpoint/2010/main" xmlns="" val="11659733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2894"/>
          </a:xfrm>
        </p:spPr>
        <p:txBody>
          <a:bodyPr>
            <a:normAutofit/>
          </a:bodyPr>
          <a:lstStyle/>
          <a:p>
            <a:r>
              <a:rPr lang="en-US" sz="4000" dirty="0" smtClean="0"/>
              <a:t>Available base tables</a:t>
            </a:r>
            <a:endParaRPr lang="en-US" sz="4000" dirty="0"/>
          </a:p>
        </p:txBody>
      </p:sp>
      <p:sp>
        <p:nvSpPr>
          <p:cNvPr id="3" name="Content Placeholder 2"/>
          <p:cNvSpPr>
            <a:spLocks noGrp="1"/>
          </p:cNvSpPr>
          <p:nvPr>
            <p:ph idx="1"/>
          </p:nvPr>
        </p:nvSpPr>
        <p:spPr>
          <a:xfrm>
            <a:off x="457200" y="1156359"/>
            <a:ext cx="8229600" cy="4812475"/>
          </a:xfrm>
        </p:spPr>
        <p:txBody>
          <a:bodyPr>
            <a:noAutofit/>
          </a:bodyPr>
          <a:lstStyle/>
          <a:p>
            <a:r>
              <a:rPr lang="en-US" sz="1200" b="1" dirty="0">
                <a:solidFill>
                  <a:srgbClr val="C00000"/>
                </a:solidFill>
              </a:rPr>
              <a:t>B06007	</a:t>
            </a:r>
            <a:r>
              <a:rPr lang="en-US" sz="1200" dirty="0"/>
              <a:t>PLACE OF BIRTH BY LANGUAGE SPOKEN AT HOME AND ABILITY TO SPEAK ENGLISH IN THE UNITED </a:t>
            </a:r>
            <a:r>
              <a:rPr lang="en-US" sz="1200" dirty="0" smtClean="0"/>
              <a:t>STATES</a:t>
            </a:r>
          </a:p>
          <a:p>
            <a:pPr marL="0" indent="0">
              <a:buNone/>
            </a:pPr>
            <a:endParaRPr lang="en-US" sz="1200" dirty="0"/>
          </a:p>
          <a:p>
            <a:r>
              <a:rPr lang="en-US" sz="1200" b="1" dirty="0">
                <a:solidFill>
                  <a:srgbClr val="C00000"/>
                </a:solidFill>
              </a:rPr>
              <a:t>B08113</a:t>
            </a:r>
            <a:r>
              <a:rPr lang="en-US" sz="1200" dirty="0"/>
              <a:t>  MEANS OF TRANSPORTATION TO WORK BY LANGUAGE SPOKEN AT HOME AND ABILITY TO SPEAK ENGLISH</a:t>
            </a:r>
          </a:p>
          <a:p>
            <a:r>
              <a:rPr lang="en-US" sz="1200" b="1" dirty="0">
                <a:solidFill>
                  <a:srgbClr val="C00000"/>
                </a:solidFill>
              </a:rPr>
              <a:t>B08513</a:t>
            </a:r>
            <a:r>
              <a:rPr lang="en-US" sz="1200" dirty="0"/>
              <a:t>  MEANS OF TRANSPORTATION TO WORK BY LANGUAGE SPOKEN AT HOME AND ABILITY TO SPEAK ENGLISH FOR WORKPLACE </a:t>
            </a:r>
            <a:r>
              <a:rPr lang="en-US" sz="1200" dirty="0" smtClean="0"/>
              <a:t>GEOGRAPHY</a:t>
            </a:r>
          </a:p>
          <a:p>
            <a:pPr marL="0" indent="0">
              <a:buNone/>
            </a:pPr>
            <a:endParaRPr lang="en-US" sz="1200" dirty="0"/>
          </a:p>
          <a:p>
            <a:r>
              <a:rPr lang="en-US" sz="1200" b="1" dirty="0">
                <a:solidFill>
                  <a:srgbClr val="C00000"/>
                </a:solidFill>
              </a:rPr>
              <a:t>B10054 </a:t>
            </a:r>
            <a:r>
              <a:rPr lang="en-US" sz="1200" dirty="0"/>
              <a:t> LANGUAGE AND ABILITY TO SPEAK ENGLISH OF GRANDPARENTS LIVING WITH OWN GRANDCHILDREN UNDER 18 YEARS BY RESPONSIBILITY FOR OWN GRANDCHILDREN AND AGE OF </a:t>
            </a:r>
            <a:r>
              <a:rPr lang="en-US" sz="1200" dirty="0" smtClean="0"/>
              <a:t>GRANDPARENT</a:t>
            </a:r>
          </a:p>
          <a:p>
            <a:pPr marL="0" indent="0">
              <a:buNone/>
            </a:pPr>
            <a:endParaRPr lang="en-US" sz="1200" dirty="0"/>
          </a:p>
          <a:p>
            <a:r>
              <a:rPr lang="en-US" sz="1200" b="1" dirty="0">
                <a:solidFill>
                  <a:srgbClr val="C00000"/>
                </a:solidFill>
              </a:rPr>
              <a:t>B16001</a:t>
            </a:r>
            <a:r>
              <a:rPr lang="en-US" sz="1200" b="1" dirty="0"/>
              <a:t> </a:t>
            </a:r>
            <a:r>
              <a:rPr lang="en-US" sz="1200" dirty="0"/>
              <a:t> </a:t>
            </a:r>
            <a:r>
              <a:rPr lang="en-US" sz="1200" b="1" dirty="0"/>
              <a:t>LANGUAGE SPOKEN AT HOME BY ABILITY TO SPEAK ENGLISH FOR THE POPULATION 5 YEARS AND OVER</a:t>
            </a:r>
          </a:p>
          <a:p>
            <a:r>
              <a:rPr lang="en-US" sz="1200" b="1" dirty="0">
                <a:solidFill>
                  <a:srgbClr val="C00000"/>
                </a:solidFill>
              </a:rPr>
              <a:t>B16002 </a:t>
            </a:r>
            <a:r>
              <a:rPr lang="en-US" sz="1200" dirty="0"/>
              <a:t> HOUSEHOLD LANGUAGE BY HOUSEHOLDS IN WHICH NO ONE 14 AND OVER SPEAKS ENGLISH ONLY OR SPEAKS A LANGUAGE OTHER THAN ENGLISH AT HOME AND SPEAKS ENGLISH VERY WELL</a:t>
            </a:r>
          </a:p>
          <a:p>
            <a:r>
              <a:rPr lang="en-US" sz="1200" b="1" dirty="0">
                <a:solidFill>
                  <a:srgbClr val="C00000"/>
                </a:solidFill>
              </a:rPr>
              <a:t>B16003</a:t>
            </a:r>
            <a:r>
              <a:rPr lang="en-US" sz="1200" dirty="0"/>
              <a:t>  AGE BY LANGUAGE SPOKEN AT HOME FOR THE POPULATION 5 YEARS AND OVER IN HOUSEHOLDS IN WHICH NO ONE 14 AND OVER SPEAKS ENGLISH ONLY OR SPEAKS A LANGUAGE OTHER THAN ENGLISH AT HOME AND SPEAKS ENGLISH VERY WELL</a:t>
            </a:r>
          </a:p>
          <a:p>
            <a:r>
              <a:rPr lang="en-US" sz="1200" b="1" dirty="0">
                <a:solidFill>
                  <a:srgbClr val="C00000"/>
                </a:solidFill>
              </a:rPr>
              <a:t>B16004</a:t>
            </a:r>
            <a:r>
              <a:rPr lang="en-US" sz="1200" dirty="0"/>
              <a:t>  AGE BY LANGUAGE SPOKEN AT HOME BY ABILITY TO SPEAK ENGLISH FOR THE POPULATION 5 YEARS AND </a:t>
            </a:r>
            <a:r>
              <a:rPr lang="en-US" sz="1200" dirty="0" smtClean="0"/>
              <a:t>OVER</a:t>
            </a:r>
          </a:p>
          <a:p>
            <a:r>
              <a:rPr lang="en-US" sz="1200" b="1" dirty="0">
                <a:solidFill>
                  <a:srgbClr val="C00000"/>
                </a:solidFill>
              </a:rPr>
              <a:t>B16005</a:t>
            </a:r>
            <a:r>
              <a:rPr lang="en-US" sz="1200" dirty="0"/>
              <a:t>  NATIVITY BY LANGUAGE SPOKEN AT HOME BY ABILITY TO SPEAK ENGLISH FOR THE POPULATION 5 YEARS AND OVER</a:t>
            </a:r>
          </a:p>
          <a:p>
            <a:pPr marL="0" indent="0">
              <a:buNone/>
            </a:pPr>
            <a:endParaRPr lang="en-US" sz="1200" dirty="0"/>
          </a:p>
          <a:p>
            <a:endParaRPr lang="en-US" sz="1200" dirty="0"/>
          </a:p>
          <a:p>
            <a:endParaRPr lang="en-US" sz="1200"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45</a:t>
            </a:fld>
            <a:endParaRPr lang="en-US" dirty="0"/>
          </a:p>
        </p:txBody>
      </p:sp>
      <p:cxnSp>
        <p:nvCxnSpPr>
          <p:cNvPr id="6" name="Straight Arrow Connector 5"/>
          <p:cNvCxnSpPr/>
          <p:nvPr/>
        </p:nvCxnSpPr>
        <p:spPr>
          <a:xfrm>
            <a:off x="273132" y="3230088"/>
            <a:ext cx="534390" cy="4512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278048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base </a:t>
            </a:r>
            <a:r>
              <a:rPr lang="en-US" dirty="0" smtClean="0"/>
              <a:t>tables (continued)</a:t>
            </a:r>
            <a:endParaRPr lang="en-US" dirty="0"/>
          </a:p>
        </p:txBody>
      </p:sp>
      <p:sp>
        <p:nvSpPr>
          <p:cNvPr id="3" name="Content Placeholder 2"/>
          <p:cNvSpPr>
            <a:spLocks noGrp="1"/>
          </p:cNvSpPr>
          <p:nvPr>
            <p:ph idx="1"/>
          </p:nvPr>
        </p:nvSpPr>
        <p:spPr>
          <a:xfrm>
            <a:off x="457200" y="1417638"/>
            <a:ext cx="8229600" cy="4601025"/>
          </a:xfrm>
        </p:spPr>
        <p:txBody>
          <a:bodyPr>
            <a:noAutofit/>
          </a:bodyPr>
          <a:lstStyle/>
          <a:p>
            <a:r>
              <a:rPr lang="en-US" sz="1200" b="1" dirty="0" smtClean="0">
                <a:solidFill>
                  <a:srgbClr val="C00000"/>
                </a:solidFill>
              </a:rPr>
              <a:t>B16005A</a:t>
            </a:r>
            <a:r>
              <a:rPr lang="en-US" sz="1200" dirty="0" smtClean="0"/>
              <a:t>  </a:t>
            </a:r>
            <a:r>
              <a:rPr lang="en-US" sz="1200" dirty="0"/>
              <a:t>NATIVITY BY LANGUAGE SPOKEN AT HOME BY ABILITY TO SPEAK ENGLISH FOR THE POPULATION 5 YEARS AND OVER (</a:t>
            </a:r>
            <a:r>
              <a:rPr lang="en-US" sz="1200" dirty="0">
                <a:solidFill>
                  <a:srgbClr val="0070C0"/>
                </a:solidFill>
              </a:rPr>
              <a:t>WHITE ALONE</a:t>
            </a:r>
            <a:r>
              <a:rPr lang="en-US" sz="1200" dirty="0"/>
              <a:t>)</a:t>
            </a:r>
          </a:p>
          <a:p>
            <a:r>
              <a:rPr lang="en-US" sz="1200" b="1" dirty="0">
                <a:solidFill>
                  <a:srgbClr val="C00000"/>
                </a:solidFill>
              </a:rPr>
              <a:t>B16005B</a:t>
            </a:r>
            <a:r>
              <a:rPr lang="en-US" sz="1200" dirty="0"/>
              <a:t> </a:t>
            </a:r>
            <a:r>
              <a:rPr lang="en-US" sz="1200" dirty="0" smtClean="0"/>
              <a:t>  (</a:t>
            </a:r>
            <a:r>
              <a:rPr lang="en-US" sz="1200" dirty="0">
                <a:solidFill>
                  <a:srgbClr val="0070C0"/>
                </a:solidFill>
              </a:rPr>
              <a:t>BLACK OR AFRICAN AMERICAN ALONE</a:t>
            </a:r>
            <a:r>
              <a:rPr lang="en-US" sz="1200" dirty="0"/>
              <a:t>)</a:t>
            </a:r>
          </a:p>
          <a:p>
            <a:r>
              <a:rPr lang="en-US" sz="1200" b="1" dirty="0">
                <a:solidFill>
                  <a:srgbClr val="C00000"/>
                </a:solidFill>
              </a:rPr>
              <a:t>B16005C</a:t>
            </a:r>
            <a:r>
              <a:rPr lang="en-US" sz="1200" dirty="0"/>
              <a:t> </a:t>
            </a:r>
            <a:r>
              <a:rPr lang="en-US" sz="1200" dirty="0" smtClean="0"/>
              <a:t>  (</a:t>
            </a:r>
            <a:r>
              <a:rPr lang="en-US" sz="1200" dirty="0">
                <a:solidFill>
                  <a:srgbClr val="0070C0"/>
                </a:solidFill>
              </a:rPr>
              <a:t>AMERICAN INDIAN AND ALASKA NATIVE ALONE</a:t>
            </a:r>
            <a:r>
              <a:rPr lang="en-US" sz="1200" dirty="0"/>
              <a:t>)</a:t>
            </a:r>
          </a:p>
          <a:p>
            <a:r>
              <a:rPr lang="en-US" sz="1200" b="1" dirty="0">
                <a:solidFill>
                  <a:srgbClr val="C00000"/>
                </a:solidFill>
              </a:rPr>
              <a:t>B16005D</a:t>
            </a:r>
            <a:r>
              <a:rPr lang="en-US" sz="1200" dirty="0"/>
              <a:t> </a:t>
            </a:r>
            <a:r>
              <a:rPr lang="en-US" sz="1200" dirty="0" smtClean="0"/>
              <a:t>  (</a:t>
            </a:r>
            <a:r>
              <a:rPr lang="en-US" sz="1200" dirty="0">
                <a:solidFill>
                  <a:srgbClr val="0070C0"/>
                </a:solidFill>
              </a:rPr>
              <a:t>ASIAN ALONE</a:t>
            </a:r>
            <a:r>
              <a:rPr lang="en-US" sz="1200" dirty="0"/>
              <a:t>)</a:t>
            </a:r>
          </a:p>
          <a:p>
            <a:r>
              <a:rPr lang="en-US" sz="1200" b="1" dirty="0">
                <a:solidFill>
                  <a:srgbClr val="C00000"/>
                </a:solidFill>
              </a:rPr>
              <a:t>B16005E</a:t>
            </a:r>
            <a:r>
              <a:rPr lang="en-US" sz="1200" dirty="0"/>
              <a:t> </a:t>
            </a:r>
            <a:r>
              <a:rPr lang="en-US" sz="1200" dirty="0" smtClean="0"/>
              <a:t>  (</a:t>
            </a:r>
            <a:r>
              <a:rPr lang="en-US" sz="1200" dirty="0">
                <a:solidFill>
                  <a:srgbClr val="0070C0"/>
                </a:solidFill>
              </a:rPr>
              <a:t>NATIVE HAWAIIAN AND OTHER PACIFIC ISLANDER ALONE</a:t>
            </a:r>
            <a:r>
              <a:rPr lang="en-US" sz="1200" dirty="0"/>
              <a:t>)</a:t>
            </a:r>
          </a:p>
          <a:p>
            <a:r>
              <a:rPr lang="en-US" sz="1200" b="1" dirty="0">
                <a:solidFill>
                  <a:srgbClr val="C00000"/>
                </a:solidFill>
              </a:rPr>
              <a:t>B16005F</a:t>
            </a:r>
            <a:r>
              <a:rPr lang="en-US" sz="1200" dirty="0"/>
              <a:t> </a:t>
            </a:r>
            <a:r>
              <a:rPr lang="en-US" sz="1200" dirty="0" smtClean="0"/>
              <a:t>  (</a:t>
            </a:r>
            <a:r>
              <a:rPr lang="en-US" sz="1200" dirty="0">
                <a:solidFill>
                  <a:srgbClr val="0070C0"/>
                </a:solidFill>
              </a:rPr>
              <a:t>SOME OTHER RACE ALONE</a:t>
            </a:r>
            <a:r>
              <a:rPr lang="en-US" sz="1200" dirty="0"/>
              <a:t>)</a:t>
            </a:r>
          </a:p>
          <a:p>
            <a:r>
              <a:rPr lang="en-US" sz="1200" b="1" dirty="0">
                <a:solidFill>
                  <a:srgbClr val="C00000"/>
                </a:solidFill>
              </a:rPr>
              <a:t>B16005G</a:t>
            </a:r>
            <a:r>
              <a:rPr lang="en-US" sz="1200" dirty="0"/>
              <a:t> </a:t>
            </a:r>
            <a:r>
              <a:rPr lang="en-US" sz="1200" dirty="0" smtClean="0"/>
              <a:t>  (</a:t>
            </a:r>
            <a:r>
              <a:rPr lang="en-US" sz="1200" dirty="0">
                <a:solidFill>
                  <a:srgbClr val="0070C0"/>
                </a:solidFill>
              </a:rPr>
              <a:t>TWO OR MORE RACES</a:t>
            </a:r>
            <a:r>
              <a:rPr lang="en-US" sz="1200" dirty="0"/>
              <a:t>)</a:t>
            </a:r>
          </a:p>
          <a:p>
            <a:r>
              <a:rPr lang="en-US" sz="1200" b="1" dirty="0">
                <a:solidFill>
                  <a:srgbClr val="C00000"/>
                </a:solidFill>
              </a:rPr>
              <a:t>B16005H</a:t>
            </a:r>
            <a:r>
              <a:rPr lang="en-US" sz="1200" dirty="0"/>
              <a:t> </a:t>
            </a:r>
            <a:r>
              <a:rPr lang="en-US" sz="1200" dirty="0" smtClean="0"/>
              <a:t>  (</a:t>
            </a:r>
            <a:r>
              <a:rPr lang="en-US" sz="1200" dirty="0">
                <a:solidFill>
                  <a:srgbClr val="0070C0"/>
                </a:solidFill>
              </a:rPr>
              <a:t>WHITE ALONE, NOT HISPANIC OR LATINO</a:t>
            </a:r>
            <a:r>
              <a:rPr lang="en-US" sz="1200" dirty="0"/>
              <a:t>)</a:t>
            </a:r>
          </a:p>
          <a:p>
            <a:r>
              <a:rPr lang="en-US" sz="1200" b="1" dirty="0">
                <a:solidFill>
                  <a:srgbClr val="C00000"/>
                </a:solidFill>
              </a:rPr>
              <a:t>B16005I</a:t>
            </a:r>
            <a:r>
              <a:rPr lang="en-US" sz="1200" dirty="0"/>
              <a:t> </a:t>
            </a:r>
            <a:r>
              <a:rPr lang="en-US" sz="1200" dirty="0" smtClean="0"/>
              <a:t>   (</a:t>
            </a:r>
            <a:r>
              <a:rPr lang="en-US" sz="1200" dirty="0">
                <a:solidFill>
                  <a:srgbClr val="0070C0"/>
                </a:solidFill>
              </a:rPr>
              <a:t>HISPANIC OR LATINO</a:t>
            </a:r>
            <a:r>
              <a:rPr lang="en-US" sz="1200" dirty="0" smtClean="0"/>
              <a:t>)</a:t>
            </a:r>
          </a:p>
          <a:p>
            <a:pPr marL="0" indent="0">
              <a:buNone/>
            </a:pPr>
            <a:endParaRPr lang="en-US" sz="1200" dirty="0"/>
          </a:p>
          <a:p>
            <a:r>
              <a:rPr lang="en-US" sz="1200" b="1" dirty="0">
                <a:solidFill>
                  <a:srgbClr val="C00000"/>
                </a:solidFill>
              </a:rPr>
              <a:t>B16006 </a:t>
            </a:r>
            <a:r>
              <a:rPr lang="en-US" sz="1200" dirty="0"/>
              <a:t> LANGUAGE SPOKEN AT HOME BY ABILITY TO SPEAK ENGLISH FOR THE POPULATION 5 YEARS AND OVER (HISPANIC OR LATINO</a:t>
            </a:r>
            <a:r>
              <a:rPr lang="en-US" sz="1200" dirty="0" smtClean="0"/>
              <a:t>)</a:t>
            </a:r>
          </a:p>
          <a:p>
            <a:r>
              <a:rPr lang="en-US" sz="1200" b="1" dirty="0" smtClean="0">
                <a:solidFill>
                  <a:srgbClr val="C00000"/>
                </a:solidFill>
              </a:rPr>
              <a:t>B16007</a:t>
            </a:r>
            <a:r>
              <a:rPr lang="en-US" sz="1200" dirty="0" smtClean="0"/>
              <a:t> </a:t>
            </a:r>
            <a:r>
              <a:rPr lang="en-US" sz="1200" dirty="0"/>
              <a:t>AGE BY LANGUAGE SPOKEN AT HOME FOR THE POPULATION 5 YEARS AND OVER</a:t>
            </a:r>
          </a:p>
          <a:p>
            <a:r>
              <a:rPr lang="en-US" sz="1200" b="1" dirty="0" smtClean="0">
                <a:solidFill>
                  <a:srgbClr val="C00000"/>
                </a:solidFill>
              </a:rPr>
              <a:t>B16008</a:t>
            </a:r>
            <a:r>
              <a:rPr lang="en-US" sz="1200" dirty="0" smtClean="0"/>
              <a:t> </a:t>
            </a:r>
            <a:r>
              <a:rPr lang="en-US" sz="1200" dirty="0"/>
              <a:t>CITIZENSHIP STATUS BY AGE BY LANGUAGE SPOKEN AT HOME AND ABILITY TO SPEAK ENGLISH FOR THE POPULATION 5 YEARS AND OVER </a:t>
            </a:r>
          </a:p>
          <a:p>
            <a:r>
              <a:rPr lang="en-US" sz="1200" b="1" dirty="0" smtClean="0">
                <a:solidFill>
                  <a:srgbClr val="C00000"/>
                </a:solidFill>
              </a:rPr>
              <a:t>B16009</a:t>
            </a:r>
            <a:r>
              <a:rPr lang="en-US" sz="1200" dirty="0" smtClean="0"/>
              <a:t> </a:t>
            </a:r>
            <a:r>
              <a:rPr lang="en-US" sz="1200" dirty="0"/>
              <a:t>POVERTY STATUS IN THE PAST 12 MONTHS BY AGE BY LANGUAGE SPOKEN AT HOME FOR THE POPULATION 5 YEARS AND OVER</a:t>
            </a:r>
          </a:p>
          <a:p>
            <a:r>
              <a:rPr lang="en-US" sz="1200" b="1" dirty="0" smtClean="0">
                <a:solidFill>
                  <a:srgbClr val="C00000"/>
                </a:solidFill>
              </a:rPr>
              <a:t>B16010</a:t>
            </a:r>
            <a:r>
              <a:rPr lang="en-US" sz="1200" dirty="0" smtClean="0"/>
              <a:t> </a:t>
            </a:r>
            <a:r>
              <a:rPr lang="en-US" sz="1200" dirty="0"/>
              <a:t>EDUCATIONAL ATTAINMENT AND EMPLOYMENT STATUS BY LANGUAGE SPOKEN AT HOME FOR THE POPULATION 25 YEARS AND OVER</a:t>
            </a:r>
          </a:p>
          <a:p>
            <a:endParaRPr lang="en-US" sz="1200" dirty="0"/>
          </a:p>
        </p:txBody>
      </p:sp>
      <p:sp>
        <p:nvSpPr>
          <p:cNvPr id="4" name="Slide Number Placeholder 3"/>
          <p:cNvSpPr>
            <a:spLocks noGrp="1"/>
          </p:cNvSpPr>
          <p:nvPr>
            <p:ph type="sldNum" sz="quarter" idx="12"/>
          </p:nvPr>
        </p:nvSpPr>
        <p:spPr/>
        <p:txBody>
          <a:bodyPr/>
          <a:lstStyle/>
          <a:p>
            <a:fld id="{C29BC2A0-9875-4B3F-8A86-0C7920C785BD}" type="slidenum">
              <a:rPr lang="en-US" smtClean="0"/>
              <a:pPr/>
              <a:t>46</a:t>
            </a:fld>
            <a:endParaRPr lang="en-US" dirty="0"/>
          </a:p>
        </p:txBody>
      </p:sp>
    </p:spTree>
    <p:extLst>
      <p:ext uri="{BB962C8B-B14F-4D97-AF65-F5344CB8AC3E}">
        <p14:creationId xmlns:p14="http://schemas.microsoft.com/office/powerpoint/2010/main" xmlns="" val="31380592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rtlCol="0">
            <a:normAutofit fontScale="90000"/>
          </a:bodyPr>
          <a:lstStyle/>
          <a:p>
            <a:pPr eaLnBrk="1" fontAlgn="auto" hangingPunct="1">
              <a:spcAft>
                <a:spcPts val="0"/>
              </a:spcAft>
              <a:defRPr/>
            </a:pPr>
            <a:r>
              <a:rPr lang="en-US" dirty="0" smtClean="0">
                <a:latin typeface="Arial" charset="0"/>
              </a:rPr>
              <a:t>What is the American Community Survey (ACS)?</a:t>
            </a:r>
          </a:p>
        </p:txBody>
      </p:sp>
      <p:sp>
        <p:nvSpPr>
          <p:cNvPr id="7171" name="Content Placeholder 4"/>
          <p:cNvSpPr>
            <a:spLocks noGrp="1"/>
          </p:cNvSpPr>
          <p:nvPr>
            <p:ph sz="half" idx="1"/>
          </p:nvPr>
        </p:nvSpPr>
        <p:spPr>
          <a:xfrm>
            <a:off x="457200" y="1600200"/>
            <a:ext cx="4419600" cy="4525963"/>
          </a:xfrm>
        </p:spPr>
        <p:txBody>
          <a:bodyPr rtlCol="0">
            <a:normAutofit fontScale="92500" lnSpcReduction="10000"/>
          </a:bodyPr>
          <a:lstStyle/>
          <a:p>
            <a:pPr eaLnBrk="1" fontAlgn="auto" hangingPunct="1">
              <a:spcAft>
                <a:spcPts val="0"/>
              </a:spcAft>
              <a:buFontTx/>
              <a:buNone/>
              <a:defRPr/>
            </a:pPr>
            <a:r>
              <a:rPr lang="en-US" sz="2600" dirty="0" smtClean="0"/>
              <a:t>A large, continuous survey that:</a:t>
            </a:r>
          </a:p>
          <a:p>
            <a:pPr eaLnBrk="1" fontAlgn="auto" hangingPunct="1">
              <a:spcAft>
                <a:spcPts val="0"/>
              </a:spcAft>
              <a:buFont typeface="Arial"/>
              <a:buChar char="•"/>
              <a:defRPr/>
            </a:pPr>
            <a:r>
              <a:rPr lang="en-US" sz="2600" dirty="0" smtClean="0"/>
              <a:t>produces characteristics of population and housing (similar to Census 2000 long form)</a:t>
            </a:r>
          </a:p>
          <a:p>
            <a:pPr eaLnBrk="1" fontAlgn="auto" hangingPunct="1">
              <a:spcAft>
                <a:spcPts val="0"/>
              </a:spcAft>
              <a:buFont typeface="Arial"/>
              <a:buChar char="•"/>
              <a:defRPr/>
            </a:pPr>
            <a:r>
              <a:rPr lang="en-US" sz="2600" dirty="0" smtClean="0"/>
              <a:t>produces estimates for small areas and small population groups</a:t>
            </a:r>
          </a:p>
          <a:p>
            <a:pPr eaLnBrk="1" fontAlgn="auto" hangingPunct="1">
              <a:spcAft>
                <a:spcPts val="0"/>
              </a:spcAft>
              <a:buFont typeface="Arial"/>
              <a:buChar char="•"/>
              <a:defRPr/>
            </a:pPr>
            <a:r>
              <a:rPr lang="en-US" sz="2600" dirty="0" smtClean="0"/>
              <a:t>samples approximately 3.54 million resident addresses per year (about  290,000 per month)</a:t>
            </a:r>
          </a:p>
          <a:p>
            <a:pPr eaLnBrk="1" fontAlgn="auto" hangingPunct="1">
              <a:spcAft>
                <a:spcPts val="0"/>
              </a:spcAft>
              <a:buFont typeface="Arial"/>
              <a:buChar char="•"/>
              <a:defRPr/>
            </a:pPr>
            <a:endParaRPr lang="en-US" dirty="0" smtClean="0"/>
          </a:p>
          <a:p>
            <a:pPr eaLnBrk="1" fontAlgn="auto" hangingPunct="1">
              <a:spcAft>
                <a:spcPts val="0"/>
              </a:spcAft>
              <a:buFont typeface="Arial"/>
              <a:buChar char="•"/>
              <a:defRPr/>
            </a:pPr>
            <a:endParaRPr lang="en-US" dirty="0" smtClean="0">
              <a:solidFill>
                <a:srgbClr val="C00000"/>
              </a:solidFill>
            </a:endParaRPr>
          </a:p>
        </p:txBody>
      </p:sp>
      <p:sp>
        <p:nvSpPr>
          <p:cNvPr id="6149" name="Slide Number Placeholder 6"/>
          <p:cNvSpPr>
            <a:spLocks noGrp="1"/>
          </p:cNvSpPr>
          <p:nvPr>
            <p:ph type="sldNum" sz="quarter" idx="12"/>
          </p:nvPr>
        </p:nvSpPr>
        <p:spPr bwMode="auto">
          <a:xfrm>
            <a:off x="6003925" y="63023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C1A4F300-93AE-452E-8ABF-D46DCE6C0441}" type="slidenum">
              <a:rPr lang="en-US" altLang="en-US" b="0" smtClean="0">
                <a:latin typeface="Arial" pitchFamily="34" charset="0"/>
              </a:rPr>
              <a:pPr eaLnBrk="1" fontAlgn="base" hangingPunct="1">
                <a:spcBef>
                  <a:spcPct val="0"/>
                </a:spcBef>
                <a:spcAft>
                  <a:spcPct val="0"/>
                </a:spcAft>
              </a:pPr>
              <a:t>5</a:t>
            </a:fld>
            <a:endParaRPr lang="en-US" altLang="en-US" b="0" smtClean="0">
              <a:latin typeface="Arial" pitchFamily="34" charset="0"/>
            </a:endParaRPr>
          </a:p>
        </p:txBody>
      </p:sp>
      <p:pic>
        <p:nvPicPr>
          <p:cNvPr id="6148" name="Picture 2"/>
          <p:cNvPicPr>
            <a:picLocks noChangeAspect="1" noChangeArrowheads="1"/>
          </p:cNvPicPr>
          <p:nvPr/>
        </p:nvPicPr>
        <p:blipFill>
          <a:blip r:embed="rId3"/>
          <a:srcRect/>
          <a:stretch>
            <a:fillRect/>
          </a:stretch>
        </p:blipFill>
        <p:spPr bwMode="auto">
          <a:xfrm>
            <a:off x="5064125" y="1839913"/>
            <a:ext cx="3851275" cy="330676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52234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dirty="0" smtClean="0"/>
              <a:t>Target Population</a:t>
            </a:r>
            <a:endParaRPr lang="en-US" altLang="en-US" sz="2400" dirty="0" smtClean="0"/>
          </a:p>
        </p:txBody>
      </p:sp>
      <p:sp>
        <p:nvSpPr>
          <p:cNvPr id="16387" name="Rectangle 3"/>
          <p:cNvSpPr>
            <a:spLocks noGrp="1" noChangeArrowheads="1"/>
          </p:cNvSpPr>
          <p:nvPr>
            <p:ph sz="half" idx="1"/>
          </p:nvPr>
        </p:nvSpPr>
        <p:spPr>
          <a:xfrm>
            <a:off x="457200" y="1417638"/>
            <a:ext cx="8229600" cy="4708525"/>
          </a:xfrm>
        </p:spPr>
        <p:txBody>
          <a:bodyPr/>
          <a:lstStyle/>
          <a:p>
            <a:pPr eaLnBrk="1" hangingPunct="1">
              <a:spcBef>
                <a:spcPct val="50000"/>
              </a:spcBef>
              <a:spcAft>
                <a:spcPts val="1000"/>
              </a:spcAft>
              <a:buFontTx/>
              <a:buChar char="•"/>
            </a:pPr>
            <a:r>
              <a:rPr lang="en-US" altLang="en-US" sz="2400" dirty="0" smtClean="0"/>
              <a:t>Resident population of the United States and Puerto Rico living in housing units and group quarters (GQ)</a:t>
            </a:r>
          </a:p>
          <a:p>
            <a:pPr lvl="1" eaLnBrk="1" hangingPunct="1">
              <a:spcBef>
                <a:spcPts val="600"/>
              </a:spcBef>
              <a:spcAft>
                <a:spcPts val="1200"/>
              </a:spcAft>
            </a:pPr>
            <a:r>
              <a:rPr lang="en-US" altLang="en-US" sz="2000" dirty="0" smtClean="0">
                <a:solidFill>
                  <a:srgbClr val="1C5696"/>
                </a:solidFill>
              </a:rPr>
              <a:t>Housing units: </a:t>
            </a:r>
            <a:r>
              <a:rPr lang="en-US" altLang="en-US" sz="2000" dirty="0" smtClean="0"/>
              <a:t>house, apartment, mobile home or trailer, a group of rooms, or a single room occupied as separate living quarters</a:t>
            </a:r>
          </a:p>
          <a:p>
            <a:pPr lvl="1" eaLnBrk="1" hangingPunct="1">
              <a:spcBef>
                <a:spcPts val="600"/>
              </a:spcBef>
              <a:spcAft>
                <a:spcPts val="1200"/>
              </a:spcAft>
            </a:pPr>
            <a:r>
              <a:rPr lang="en-US" altLang="en-US" sz="2000" dirty="0" smtClean="0">
                <a:solidFill>
                  <a:srgbClr val="1C5696"/>
                </a:solidFill>
              </a:rPr>
              <a:t>Group quarters: </a:t>
            </a:r>
            <a:r>
              <a:rPr lang="en-US" altLang="en-US" sz="2000" dirty="0" smtClean="0"/>
              <a:t>Place where people live or stay that is normally owned or managed by an entity or organization providing housing or services for the residents.</a:t>
            </a:r>
          </a:p>
          <a:p>
            <a:pPr eaLnBrk="1" hangingPunct="1">
              <a:spcBef>
                <a:spcPct val="50000"/>
              </a:spcBef>
              <a:spcAft>
                <a:spcPct val="50000"/>
              </a:spcAft>
              <a:buFontTx/>
              <a:buChar char="•"/>
            </a:pPr>
            <a:r>
              <a:rPr lang="en-US" altLang="en-US" sz="2400" dirty="0" smtClean="0"/>
              <a:t>Current residents at the selected address</a:t>
            </a:r>
          </a:p>
          <a:p>
            <a:pPr lvl="1" eaLnBrk="1" hangingPunct="1">
              <a:spcBef>
                <a:spcPct val="0"/>
              </a:spcBef>
              <a:spcAft>
                <a:spcPts val="1200"/>
              </a:spcAft>
            </a:pPr>
            <a:r>
              <a:rPr lang="en-US" altLang="en-US" sz="2000" dirty="0" smtClean="0"/>
              <a:t>“Two month” rule</a:t>
            </a:r>
          </a:p>
          <a:p>
            <a:pPr>
              <a:spcBef>
                <a:spcPct val="0"/>
              </a:spcBef>
              <a:spcAft>
                <a:spcPts val="1200"/>
              </a:spcAft>
            </a:pPr>
            <a:r>
              <a:rPr lang="en-US" altLang="en-US" sz="2400" dirty="0" smtClean="0"/>
              <a:t>Year-round data collection (12 months/year)</a:t>
            </a:r>
          </a:p>
        </p:txBody>
      </p:sp>
      <p:sp>
        <p:nvSpPr>
          <p:cNvPr id="16388" name="Slide Number Placeholder 6"/>
          <p:cNvSpPr>
            <a:spLocks noGrp="1"/>
          </p:cNvSpPr>
          <p:nvPr>
            <p:ph type="sldNum" sz="quarter" idx="12"/>
          </p:nvPr>
        </p:nvSpPr>
        <p:spPr bwMode="auto">
          <a:xfrm>
            <a:off x="6003925" y="63023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BDB7664C-EA3C-459B-B852-48335A0FF96C}" type="slidenum">
              <a:rPr lang="en-US" altLang="en-US" b="0" smtClean="0">
                <a:latin typeface="Arial" pitchFamily="34" charset="0"/>
              </a:rPr>
              <a:pPr eaLnBrk="1" fontAlgn="base" hangingPunct="1">
                <a:spcBef>
                  <a:spcPct val="0"/>
                </a:spcBef>
                <a:spcAft>
                  <a:spcPct val="0"/>
                </a:spcAft>
              </a:pPr>
              <a:t>6</a:t>
            </a:fld>
            <a:endParaRPr lang="en-US" altLang="en-US" b="0" smtClean="0">
              <a:latin typeface="Arial" pitchFamily="34" charset="0"/>
            </a:endParaRPr>
          </a:p>
        </p:txBody>
      </p:sp>
    </p:spTree>
    <p:extLst>
      <p:ext uri="{BB962C8B-B14F-4D97-AF65-F5344CB8AC3E}">
        <p14:creationId xmlns:p14="http://schemas.microsoft.com/office/powerpoint/2010/main" xmlns="" val="4286443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Population Thresholds for ACS Estimates</a:t>
            </a:r>
          </a:p>
        </p:txBody>
      </p:sp>
      <p:graphicFrame>
        <p:nvGraphicFramePr>
          <p:cNvPr id="8226" name="Group 34"/>
          <p:cNvGraphicFramePr>
            <a:graphicFrameLocks noGrp="1"/>
          </p:cNvGraphicFramePr>
          <p:nvPr>
            <p:ph idx="1"/>
          </p:nvPr>
        </p:nvGraphicFramePr>
        <p:xfrm>
          <a:off x="533400" y="1981200"/>
          <a:ext cx="7696200" cy="3962401"/>
        </p:xfrm>
        <a:graphic>
          <a:graphicData uri="http://schemas.openxmlformats.org/drawingml/2006/table">
            <a:tbl>
              <a:tblPr firstRow="1"/>
              <a:tblGrid>
                <a:gridCol w="1924050"/>
                <a:gridCol w="1924050"/>
                <a:gridCol w="1924050"/>
                <a:gridCol w="1924050"/>
              </a:tblGrid>
              <a:tr h="892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1-year estimates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3-year estimates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5-year estimates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rPr>
                        <a:t>65,000+ people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X</a:t>
                      </a:r>
                      <a:endParaRPr kumimoji="0" lang="en-US" sz="24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X</a:t>
                      </a:r>
                      <a:endParaRPr kumimoji="0" lang="en-US" sz="24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X</a:t>
                      </a:r>
                      <a:endParaRPr kumimoji="0" lang="en-US" sz="24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892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20,000+ people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X</a:t>
                      </a:r>
                      <a:endParaRPr kumimoji="0" lang="en-US" sz="24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X</a:t>
                      </a:r>
                      <a:endParaRPr kumimoji="0" lang="en-US" sz="24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1287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pitchFamily="34" charset="0"/>
                        </a:rPr>
                        <a:t>Less than 20,000 people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pitchFamily="34" charset="0"/>
                        </a:rPr>
                        <a:t>X</a:t>
                      </a:r>
                      <a:endParaRPr kumimoji="0" lang="en-US" sz="2400" b="1"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6174"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r" eaLnBrk="1" hangingPunct="1"/>
            <a:fld id="{A8AE36CB-A110-4C12-927A-E5EFCF678CD9}" type="slidenum">
              <a:rPr lang="en-US" altLang="en-US" sz="1200" b="1">
                <a:latin typeface="Arial" pitchFamily="34" charset="0"/>
              </a:rPr>
              <a:pPr algn="r" eaLnBrk="1" hangingPunct="1"/>
              <a:t>7</a:t>
            </a:fld>
            <a:endParaRPr lang="en-US" altLang="en-US" sz="1200" b="1">
              <a:latin typeface="Arial" pitchFamily="34" charset="0"/>
            </a:endParaRPr>
          </a:p>
        </p:txBody>
      </p:sp>
    </p:spTree>
    <p:extLst>
      <p:ext uri="{BB962C8B-B14F-4D97-AF65-F5344CB8AC3E}">
        <p14:creationId xmlns:p14="http://schemas.microsoft.com/office/powerpoint/2010/main" xmlns="" val="2476418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rtlCol="0">
            <a:normAutofit/>
          </a:bodyPr>
          <a:lstStyle/>
          <a:p>
            <a:pPr eaLnBrk="1" fontAlgn="auto" hangingPunct="1">
              <a:spcBef>
                <a:spcPct val="75000"/>
              </a:spcBef>
              <a:spcAft>
                <a:spcPts val="1200"/>
              </a:spcAft>
              <a:defRPr/>
            </a:pPr>
            <a:r>
              <a:rPr lang="en-US" dirty="0" smtClean="0"/>
              <a:t>Comparing Across Geographies</a:t>
            </a:r>
          </a:p>
        </p:txBody>
      </p:sp>
      <p:sp>
        <p:nvSpPr>
          <p:cNvPr id="19459" name="Rectangle 3"/>
          <p:cNvSpPr>
            <a:spLocks noGrp="1" noChangeArrowheads="1"/>
          </p:cNvSpPr>
          <p:nvPr>
            <p:ph idx="1"/>
          </p:nvPr>
        </p:nvSpPr>
        <p:spPr/>
        <p:txBody>
          <a:bodyPr/>
          <a:lstStyle/>
          <a:p>
            <a:pPr eaLnBrk="1" hangingPunct="1">
              <a:spcBef>
                <a:spcPts val="600"/>
              </a:spcBef>
              <a:spcAft>
                <a:spcPts val="600"/>
              </a:spcAft>
            </a:pPr>
            <a:r>
              <a:rPr lang="en-US" altLang="en-US" dirty="0" smtClean="0"/>
              <a:t>Only compare the same type of estimate</a:t>
            </a:r>
          </a:p>
          <a:p>
            <a:pPr lvl="2" eaLnBrk="1" hangingPunct="1">
              <a:spcBef>
                <a:spcPts val="600"/>
              </a:spcBef>
              <a:spcAft>
                <a:spcPts val="600"/>
              </a:spcAft>
            </a:pPr>
            <a:r>
              <a:rPr lang="en-US" altLang="en-US" sz="2000" dirty="0" smtClean="0"/>
              <a:t>1-year estimates to other 1-year estimates</a:t>
            </a:r>
          </a:p>
          <a:p>
            <a:pPr lvl="2" eaLnBrk="1" hangingPunct="1">
              <a:spcBef>
                <a:spcPts val="600"/>
              </a:spcBef>
              <a:spcAft>
                <a:spcPts val="600"/>
              </a:spcAft>
            </a:pPr>
            <a:r>
              <a:rPr lang="en-US" altLang="en-US" sz="2000" dirty="0" smtClean="0"/>
              <a:t>3-year estimates to other 3-year estimates</a:t>
            </a:r>
          </a:p>
          <a:p>
            <a:pPr lvl="2" eaLnBrk="1" hangingPunct="1">
              <a:spcBef>
                <a:spcPts val="600"/>
              </a:spcBef>
              <a:spcAft>
                <a:spcPts val="1800"/>
              </a:spcAft>
            </a:pPr>
            <a:r>
              <a:rPr lang="en-US" altLang="en-US" sz="2000" dirty="0" smtClean="0"/>
              <a:t>5-year estimates to other 5-year estimates</a:t>
            </a:r>
          </a:p>
          <a:p>
            <a:pPr eaLnBrk="1" hangingPunct="1">
              <a:spcBef>
                <a:spcPts val="600"/>
              </a:spcBef>
              <a:spcAft>
                <a:spcPts val="1800"/>
              </a:spcAft>
            </a:pPr>
            <a:r>
              <a:rPr lang="en-US" altLang="en-US" dirty="0" smtClean="0"/>
              <a:t>Same time period</a:t>
            </a:r>
          </a:p>
        </p:txBody>
      </p:sp>
      <p:sp>
        <p:nvSpPr>
          <p:cNvPr id="19460"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r" eaLnBrk="1" hangingPunct="1"/>
            <a:fld id="{8DC776B9-2A27-499A-B5AF-330A3FCEFBDB}" type="slidenum">
              <a:rPr lang="en-US" altLang="en-US" sz="1200" b="1">
                <a:latin typeface="Arial" pitchFamily="34" charset="0"/>
              </a:rPr>
              <a:pPr algn="r" eaLnBrk="1" hangingPunct="1"/>
              <a:t>8</a:t>
            </a:fld>
            <a:endParaRPr lang="en-US" altLang="en-US" sz="1200" b="1">
              <a:latin typeface="Arial" pitchFamily="34" charset="0"/>
            </a:endParaRPr>
          </a:p>
        </p:txBody>
      </p:sp>
    </p:spTree>
    <p:extLst>
      <p:ext uri="{BB962C8B-B14F-4D97-AF65-F5344CB8AC3E}">
        <p14:creationId xmlns:p14="http://schemas.microsoft.com/office/powerpoint/2010/main" xmlns="" val="3011525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286"/>
            <a:ext cx="8229600" cy="912717"/>
          </a:xfrm>
        </p:spPr>
        <p:txBody>
          <a:bodyPr>
            <a:normAutofit/>
          </a:bodyPr>
          <a:lstStyle/>
          <a:p>
            <a:r>
              <a:rPr lang="en-US" sz="3600" dirty="0" smtClean="0"/>
              <a:t>Topics Covered by the ACS (Partial list)</a:t>
            </a:r>
            <a:endParaRPr lang="en-US" sz="3600" dirty="0"/>
          </a:p>
        </p:txBody>
      </p:sp>
      <p:sp>
        <p:nvSpPr>
          <p:cNvPr id="3" name="Content Placeholder 2"/>
          <p:cNvSpPr>
            <a:spLocks noGrp="1"/>
          </p:cNvSpPr>
          <p:nvPr>
            <p:ph idx="1"/>
          </p:nvPr>
        </p:nvSpPr>
        <p:spPr>
          <a:xfrm>
            <a:off x="313899" y="1322007"/>
            <a:ext cx="8598089" cy="4642065"/>
          </a:xfrm>
        </p:spPr>
        <p:txBody>
          <a:bodyPr numCol="2">
            <a:normAutofit fontScale="62500" lnSpcReduction="20000"/>
          </a:bodyPr>
          <a:lstStyle/>
          <a:p>
            <a:r>
              <a:rPr lang="en-US" dirty="0" smtClean="0"/>
              <a:t>Sex </a:t>
            </a:r>
            <a:r>
              <a:rPr lang="en-US" dirty="0"/>
              <a:t>and Age</a:t>
            </a:r>
          </a:p>
          <a:p>
            <a:r>
              <a:rPr lang="en-US" dirty="0"/>
              <a:t>Race and Hispanic Origin</a:t>
            </a:r>
          </a:p>
          <a:p>
            <a:r>
              <a:rPr lang="en-US" dirty="0"/>
              <a:t>Ancestry</a:t>
            </a:r>
          </a:p>
          <a:p>
            <a:r>
              <a:rPr lang="en-US" dirty="0"/>
              <a:t>Citizenship Status</a:t>
            </a:r>
          </a:p>
          <a:p>
            <a:r>
              <a:rPr lang="en-US" dirty="0"/>
              <a:t>Place of </a:t>
            </a:r>
            <a:r>
              <a:rPr lang="en-US" dirty="0" smtClean="0"/>
              <a:t>Birth</a:t>
            </a:r>
            <a:endParaRPr lang="en-US" dirty="0"/>
          </a:p>
          <a:p>
            <a:r>
              <a:rPr lang="en-US" dirty="0"/>
              <a:t>Year of Entry</a:t>
            </a:r>
          </a:p>
          <a:p>
            <a:r>
              <a:rPr lang="en-US" dirty="0" smtClean="0"/>
              <a:t>Migration</a:t>
            </a:r>
            <a:endParaRPr lang="en-US" dirty="0"/>
          </a:p>
          <a:p>
            <a:r>
              <a:rPr lang="en-US" dirty="0"/>
              <a:t>Journey to Work - </a:t>
            </a:r>
            <a:r>
              <a:rPr lang="en-US" dirty="0" smtClean="0"/>
              <a:t>Residence</a:t>
            </a:r>
            <a:endParaRPr lang="en-US" dirty="0"/>
          </a:p>
          <a:p>
            <a:r>
              <a:rPr lang="en-US" dirty="0"/>
              <a:t>Journey to Work - Workplace</a:t>
            </a:r>
          </a:p>
          <a:p>
            <a:r>
              <a:rPr lang="en-US" dirty="0"/>
              <a:t>Relationship and Marital Status</a:t>
            </a:r>
          </a:p>
          <a:p>
            <a:r>
              <a:rPr lang="en-US" dirty="0"/>
              <a:t>School Enrollment</a:t>
            </a:r>
          </a:p>
          <a:p>
            <a:r>
              <a:rPr lang="en-US" dirty="0"/>
              <a:t>Educational Attainment</a:t>
            </a:r>
          </a:p>
          <a:p>
            <a:r>
              <a:rPr lang="en-US" dirty="0"/>
              <a:t>Language Use and English Ability</a:t>
            </a:r>
          </a:p>
          <a:p>
            <a:r>
              <a:rPr lang="en-US" dirty="0" smtClean="0"/>
              <a:t>Disability</a:t>
            </a:r>
          </a:p>
          <a:p>
            <a:endParaRPr lang="en-US" dirty="0"/>
          </a:p>
          <a:p>
            <a:r>
              <a:rPr lang="en-US" dirty="0"/>
              <a:t>Income, Earnings and Poverty</a:t>
            </a:r>
          </a:p>
          <a:p>
            <a:r>
              <a:rPr lang="en-US" dirty="0"/>
              <a:t>Veterans</a:t>
            </a:r>
          </a:p>
          <a:p>
            <a:r>
              <a:rPr lang="en-US" dirty="0"/>
              <a:t>Transfer Programs</a:t>
            </a:r>
          </a:p>
          <a:p>
            <a:r>
              <a:rPr lang="en-US" dirty="0"/>
              <a:t>Employment Status</a:t>
            </a:r>
          </a:p>
          <a:p>
            <a:r>
              <a:rPr lang="en-US" dirty="0"/>
              <a:t>Industry and Occupation</a:t>
            </a:r>
          </a:p>
          <a:p>
            <a:r>
              <a:rPr lang="en-US" dirty="0"/>
              <a:t>Health Insurance</a:t>
            </a:r>
          </a:p>
          <a:p>
            <a:r>
              <a:rPr lang="en-US" dirty="0"/>
              <a:t>Computer and Internet Use</a:t>
            </a:r>
          </a:p>
          <a:p>
            <a:r>
              <a:rPr lang="en-US" dirty="0"/>
              <a:t>Housing Occupancy and Vacancy</a:t>
            </a:r>
          </a:p>
          <a:p>
            <a:r>
              <a:rPr lang="en-US" dirty="0"/>
              <a:t>Owner Costs</a:t>
            </a:r>
          </a:p>
          <a:p>
            <a:r>
              <a:rPr lang="en-US" dirty="0"/>
              <a:t>Renter Statistics</a:t>
            </a:r>
          </a:p>
          <a:p>
            <a:r>
              <a:rPr lang="en-US" dirty="0"/>
              <a:t>Value of Home</a:t>
            </a:r>
          </a:p>
          <a:p>
            <a:r>
              <a:rPr lang="en-US" dirty="0"/>
              <a:t>Vehicles Available</a:t>
            </a:r>
          </a:p>
        </p:txBody>
      </p:sp>
      <p:sp>
        <p:nvSpPr>
          <p:cNvPr id="4" name="Slide Number Placeholder 3"/>
          <p:cNvSpPr>
            <a:spLocks noGrp="1"/>
          </p:cNvSpPr>
          <p:nvPr>
            <p:ph type="sldNum" sz="quarter" idx="12"/>
          </p:nvPr>
        </p:nvSpPr>
        <p:spPr/>
        <p:txBody>
          <a:bodyPr/>
          <a:lstStyle/>
          <a:p>
            <a:fld id="{C29BC2A0-9875-4B3F-8A86-0C7920C785BD}" type="slidenum">
              <a:rPr lang="en-US" smtClean="0"/>
              <a:pPr/>
              <a:t>9</a:t>
            </a:fld>
            <a:endParaRPr lang="en-US" dirty="0"/>
          </a:p>
        </p:txBody>
      </p:sp>
      <p:sp>
        <p:nvSpPr>
          <p:cNvPr id="6" name="TextBox 5"/>
          <p:cNvSpPr txBox="1"/>
          <p:nvPr/>
        </p:nvSpPr>
        <p:spPr>
          <a:xfrm>
            <a:off x="3207224" y="5621193"/>
            <a:ext cx="4630883" cy="369332"/>
          </a:xfrm>
          <a:prstGeom prst="rect">
            <a:avLst/>
          </a:prstGeom>
          <a:solidFill>
            <a:schemeClr val="accent3">
              <a:lumMod val="60000"/>
              <a:lumOff val="40000"/>
            </a:schemeClr>
          </a:solidFill>
        </p:spPr>
        <p:txBody>
          <a:bodyPr wrap="none" rtlCol="0">
            <a:spAutoFit/>
          </a:bodyPr>
          <a:lstStyle/>
          <a:p>
            <a:r>
              <a:rPr lang="en-US" dirty="0" smtClean="0"/>
              <a:t>For more information see </a:t>
            </a:r>
            <a:r>
              <a:rPr lang="en-US" b="1" dirty="0" smtClean="0">
                <a:solidFill>
                  <a:srgbClr val="FF0000"/>
                </a:solidFill>
              </a:rPr>
              <a:t>www.census.gov/acs</a:t>
            </a:r>
            <a:endParaRPr lang="en-US" b="1" dirty="0">
              <a:solidFill>
                <a:srgbClr val="FF0000"/>
              </a:solidFill>
            </a:endParaRPr>
          </a:p>
        </p:txBody>
      </p:sp>
    </p:spTree>
    <p:extLst>
      <p:ext uri="{BB962C8B-B14F-4D97-AF65-F5344CB8AC3E}">
        <p14:creationId xmlns:p14="http://schemas.microsoft.com/office/powerpoint/2010/main" xmlns="" val="7702071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1711</TotalTime>
  <Words>2361</Words>
  <Application>Microsoft Office PowerPoint</Application>
  <PresentationFormat>On-screen Show (4:3)</PresentationFormat>
  <Paragraphs>421</Paragraphs>
  <Slides>46</Slides>
  <Notes>30</Notes>
  <HiddenSlides>3</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Custom Design</vt:lpstr>
      <vt:lpstr>Office Theme</vt:lpstr>
      <vt:lpstr>An Introduction to  The Census Bureau Language Mapper Application</vt:lpstr>
      <vt:lpstr>Purposes of  the Mapper Application</vt:lpstr>
      <vt:lpstr>Outline </vt:lpstr>
      <vt:lpstr>An Overview of the  American Community Survey </vt:lpstr>
      <vt:lpstr>What is the American Community Survey (ACS)?</vt:lpstr>
      <vt:lpstr>Target Population</vt:lpstr>
      <vt:lpstr>Population Thresholds for ACS Estimates</vt:lpstr>
      <vt:lpstr>Comparing Across Geographies</vt:lpstr>
      <vt:lpstr>Topics Covered by the ACS (Partial list)</vt:lpstr>
      <vt:lpstr>American Community Survey:  Population Speaking  a Language Other than English</vt:lpstr>
      <vt:lpstr>ACS question on language use  and English ability</vt:lpstr>
      <vt:lpstr>Coding of languages</vt:lpstr>
      <vt:lpstr>39 Language groups</vt:lpstr>
      <vt:lpstr>Fifteen languages used in the mapper application:</vt:lpstr>
      <vt:lpstr>Tabulation of all coded languages,  by state</vt:lpstr>
      <vt:lpstr>Using ACS language data  for Title VI</vt:lpstr>
      <vt:lpstr>Slide 17</vt:lpstr>
      <vt:lpstr>Validity of self-rated English ability</vt:lpstr>
      <vt:lpstr>The Census Bureau  Language Mapper  Application </vt:lpstr>
      <vt:lpstr>Census Bureau homepage:  www.census.gov</vt:lpstr>
      <vt:lpstr>Hover on People, Click on Language Use</vt:lpstr>
      <vt:lpstr>Dot-density map: covers 50 states, DC, not PR</vt:lpstr>
      <vt:lpstr>Dots mark population speaking specific language other than English at home, tied to census tracts</vt:lpstr>
      <vt:lpstr>Zoom in to an area of interest</vt:lpstr>
      <vt:lpstr>Add a background map</vt:lpstr>
      <vt:lpstr>Chicago area distribution of people speaking Russian at home</vt:lpstr>
      <vt:lpstr>Distribution of Russian speakers who speak English less than very well</vt:lpstr>
      <vt:lpstr>Chicago area distribution of people speaking Polish at home</vt:lpstr>
      <vt:lpstr>Chicago area distribution of people speaking Vietnamese at home</vt:lpstr>
      <vt:lpstr>Using TIGER to locate tracts, places, other geographies</vt:lpstr>
      <vt:lpstr>Start again from the main page - www.census.gov</vt:lpstr>
      <vt:lpstr>Keep clicking on TIGERweb</vt:lpstr>
      <vt:lpstr>Identify census tracts or other geographic units</vt:lpstr>
      <vt:lpstr>Using American FactFinder to examine detailed tables</vt:lpstr>
      <vt:lpstr>Use “advanced search” in American FactFinder</vt:lpstr>
      <vt:lpstr>Select geographies</vt:lpstr>
      <vt:lpstr>Select table B16001</vt:lpstr>
      <vt:lpstr>Vietnamese speakers in Bloomingdale, Glendale Heights, Chicago metro and U.S</vt:lpstr>
      <vt:lpstr>Vietnamese-speaking population of Glendale Heights, Illinois</vt:lpstr>
      <vt:lpstr>Download tables to your computer</vt:lpstr>
      <vt:lpstr>Data from other sources</vt:lpstr>
      <vt:lpstr>Summary</vt:lpstr>
      <vt:lpstr>More information</vt:lpstr>
      <vt:lpstr>Language groups by number of speakers</vt:lpstr>
      <vt:lpstr>Available base tables</vt:lpstr>
      <vt:lpstr>Available base tables (continued)</vt:lpstr>
    </vt:vector>
  </TitlesOfParts>
  <Company>DraftFCB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Hall</dc:creator>
  <cp:lastModifiedBy>DHSE074</cp:lastModifiedBy>
  <cp:revision>91</cp:revision>
  <cp:lastPrinted>2012-09-17T18:47:06Z</cp:lastPrinted>
  <dcterms:created xsi:type="dcterms:W3CDTF">2011-03-08T18:45:57Z</dcterms:created>
  <dcterms:modified xsi:type="dcterms:W3CDTF">2014-02-27T16:06:01Z</dcterms:modified>
</cp:coreProperties>
</file>