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5"/>
    <p:sldMasterId id="2147483692" r:id="rId6"/>
  </p:sldMasterIdLst>
  <p:notesMasterIdLst>
    <p:notesMasterId r:id="rId23"/>
  </p:notesMasterIdLst>
  <p:handoutMasterIdLst>
    <p:handoutMasterId r:id="rId24"/>
  </p:handoutMasterIdLst>
  <p:sldIdLst>
    <p:sldId id="256" r:id="rId7"/>
    <p:sldId id="366" r:id="rId8"/>
    <p:sldId id="364" r:id="rId9"/>
    <p:sldId id="367" r:id="rId10"/>
    <p:sldId id="421" r:id="rId11"/>
    <p:sldId id="422" r:id="rId12"/>
    <p:sldId id="328" r:id="rId13"/>
    <p:sldId id="423" r:id="rId14"/>
    <p:sldId id="419" r:id="rId15"/>
    <p:sldId id="420" r:id="rId16"/>
    <p:sldId id="338" r:id="rId17"/>
    <p:sldId id="355" r:id="rId18"/>
    <p:sldId id="407" r:id="rId19"/>
    <p:sldId id="418" r:id="rId20"/>
    <p:sldId id="416" r:id="rId21"/>
    <p:sldId id="424" r:id="rId22"/>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CCFF"/>
    <a:srgbClr val="FFFF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90" autoAdjust="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77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773"/>
          </a:xfrm>
          <a:prstGeom prst="rect">
            <a:avLst/>
          </a:prstGeom>
        </p:spPr>
        <p:txBody>
          <a:bodyPr vert="horz" lIns="92446" tIns="46223" rIns="92446" bIns="46223" rtlCol="0"/>
          <a:lstStyle>
            <a:lvl1pPr algn="r">
              <a:defRPr sz="1200"/>
            </a:lvl1pPr>
          </a:lstStyle>
          <a:p>
            <a:fld id="{E6BCD628-4556-44DE-86A4-C6F5AEB35A36}" type="datetimeFigureOut">
              <a:rPr lang="en-US" smtClean="0"/>
              <a:t>8/28/2019</a:t>
            </a:fld>
            <a:endParaRPr lang="en-US" dirty="0"/>
          </a:p>
        </p:txBody>
      </p:sp>
      <p:sp>
        <p:nvSpPr>
          <p:cNvPr id="4" name="Footer Placeholder 3"/>
          <p:cNvSpPr>
            <a:spLocks noGrp="1"/>
          </p:cNvSpPr>
          <p:nvPr>
            <p:ph type="ftr" sz="quarter" idx="2"/>
          </p:nvPr>
        </p:nvSpPr>
        <p:spPr>
          <a:xfrm>
            <a:off x="0" y="8841738"/>
            <a:ext cx="3043343" cy="46577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1738"/>
            <a:ext cx="3043343" cy="465773"/>
          </a:xfrm>
          <a:prstGeom prst="rect">
            <a:avLst/>
          </a:prstGeom>
        </p:spPr>
        <p:txBody>
          <a:bodyPr vert="horz" lIns="92446" tIns="46223" rIns="92446" bIns="46223" rtlCol="0" anchor="b"/>
          <a:lstStyle>
            <a:lvl1pPr algn="r">
              <a:defRPr sz="1200"/>
            </a:lvl1pPr>
          </a:lstStyle>
          <a:p>
            <a:fld id="{98B4FA0C-B07A-45EE-BC71-C2CBA78DD2D3}" type="slidenum">
              <a:rPr lang="en-US" smtClean="0"/>
              <a:t>‹#›</a:t>
            </a:fld>
            <a:endParaRPr lang="en-US" dirty="0"/>
          </a:p>
        </p:txBody>
      </p:sp>
    </p:spTree>
    <p:extLst>
      <p:ext uri="{BB962C8B-B14F-4D97-AF65-F5344CB8AC3E}">
        <p14:creationId xmlns:p14="http://schemas.microsoft.com/office/powerpoint/2010/main" val="1655746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D8BDE506-09A0-4941-94CD-03BF7283E2AE}" type="datetimeFigureOut">
              <a:rPr lang="en-US" smtClean="0"/>
              <a:t>8/28/2019</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F4769D5B-0835-413F-A744-3077E03374DF}" type="slidenum">
              <a:rPr lang="en-US" smtClean="0"/>
              <a:t>‹#›</a:t>
            </a:fld>
            <a:endParaRPr lang="en-US"/>
          </a:p>
        </p:txBody>
      </p:sp>
    </p:spTree>
    <p:extLst>
      <p:ext uri="{BB962C8B-B14F-4D97-AF65-F5344CB8AC3E}">
        <p14:creationId xmlns:p14="http://schemas.microsoft.com/office/powerpoint/2010/main" val="3256023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endParaRPr lang="en-US" dirty="0"/>
          </a:p>
        </p:txBody>
      </p:sp>
      <p:sp>
        <p:nvSpPr>
          <p:cNvPr id="8" name="Slide Number Placeholder 7"/>
          <p:cNvSpPr>
            <a:spLocks noGrp="1"/>
          </p:cNvSpPr>
          <p:nvPr>
            <p:ph type="sldNum" sz="quarter" idx="11"/>
          </p:nvPr>
        </p:nvSpPr>
        <p:spPr/>
        <p:txBody>
          <a:bodyPr/>
          <a:lstStyle/>
          <a:p>
            <a:fld id="{E4E8D252-4FEC-4B04-8E6B-C4C939DF40DF}"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BD9F46-9D15-4ADB-8F9C-C8902831C14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8DF8C-DCB2-4A98-8C94-A6BD1578685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E8D252-4FEC-4B04-8E6B-C4C939DF40D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563B2-C71F-4490-B2FA-87CFF12B0F28}" type="slidenum">
              <a:rPr lang="en-US" smtClean="0"/>
              <a:pPr/>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36B452-5014-4FAF-A361-0D3D2813C3D0}"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4FB858-EFE8-4979-BBDC-9D4AF507C460}"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D0C069-64CE-49C0-89AB-A268A2298D86}"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846821-58EC-4D4D-9BE5-938B1292736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F806C1-040C-40F5-BB7F-B027BA58CB2E}"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E6D72-310D-4699-B5AF-A6FE84B83016}"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563B2-C71F-4490-B2FA-87CFF12B0F28}"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876F3E-C318-4D0C-AEEA-263FA157F921}"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BD9F46-9D15-4ADB-8F9C-C8902831C14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8DF8C-DCB2-4A98-8C94-A6BD15786859}"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36B452-5014-4FAF-A361-0D3D2813C3D0}"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4FB858-EFE8-4979-BBDC-9D4AF507C460}"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D0C069-64CE-49C0-89AB-A268A2298D86}"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846821-58EC-4D4D-9BE5-938B1292736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F806C1-040C-40F5-BB7F-B027BA58CB2E}"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E6D72-310D-4699-B5AF-A6FE84B83016}"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876F3E-C318-4D0C-AEEA-263FA157F92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DDD0419-ADEB-4E9B-85C8-385B2C93A8A1}"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DDD0419-ADEB-4E9B-85C8-385B2C93A8A1}"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mailto:OMB.GATA@Illinois.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dhs.state.il.u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hs.state.il.us/page.aspx?item=9542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DHS.DMHQuarterlyReports@Illinois.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DHS.DMHColbertinvoices@illinois.gov" TargetMode="External"/><Relationship Id="rId2" Type="http://schemas.openxmlformats.org/officeDocument/2006/relationships/hyperlink" Target="mailto:DHS.DMHWilliamsinvoices@illinois.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dhs.state.il.us/page.aspx?item=11048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d.illinois.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hyperlink" Target="https://id.illinois.gov/"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csa.dhs.illinois.gov/gtrpublic/gtr" TargetMode="External"/><Relationship Id="rId2" Type="http://schemas.openxmlformats.org/officeDocument/2006/relationships/hyperlink" Target="mailto:DHS.DHSOCA@Illinois.gov"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mailto:DHS.DHSOCA@Illinois.gov"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mailto:FirstName.LastName@external.Illinois.gov"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DHS.CRV.Support@Illinois.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olutions.crowe.com/CARS/StateofIllinoisGOMB/Login.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533400"/>
            <a:ext cx="8686800" cy="4191000"/>
          </a:xfrm>
        </p:spPr>
        <p:txBody>
          <a:bodyPr>
            <a:normAutofit/>
          </a:bodyPr>
          <a:lstStyle/>
          <a:p>
            <a:pPr algn="ctr"/>
            <a:r>
              <a:rPr lang="en-US" sz="4000" dirty="0">
                <a:solidFill>
                  <a:srgbClr val="000000"/>
                </a:solidFill>
                <a:cs typeface="Arial" panose="020B0604020202020204" pitchFamily="34" charset="0"/>
              </a:rPr>
              <a:t>IL Department of Human Services</a:t>
            </a:r>
            <a:br>
              <a:rPr lang="en-US" sz="4000" dirty="0">
                <a:solidFill>
                  <a:srgbClr val="000000"/>
                </a:solidFill>
                <a:cs typeface="Arial" panose="020B0604020202020204" pitchFamily="34" charset="0"/>
              </a:rPr>
            </a:br>
            <a:r>
              <a:rPr lang="en-US" sz="4000" dirty="0">
                <a:solidFill>
                  <a:srgbClr val="000000"/>
                </a:solidFill>
                <a:cs typeface="Arial" panose="020B0604020202020204" pitchFamily="34" charset="0"/>
              </a:rPr>
              <a:t>Division of Mental Health</a:t>
            </a:r>
            <a:br>
              <a:rPr lang="en-US" sz="4000" dirty="0">
                <a:solidFill>
                  <a:srgbClr val="000000"/>
                </a:solidFill>
                <a:cs typeface="Arial" panose="020B0604020202020204" pitchFamily="34" charset="0"/>
              </a:rPr>
            </a:br>
            <a:br>
              <a:rPr lang="en-US" sz="4000" dirty="0">
                <a:solidFill>
                  <a:srgbClr val="000000"/>
                </a:solidFill>
                <a:cs typeface="Arial" panose="020B0604020202020204" pitchFamily="34" charset="0"/>
              </a:rPr>
            </a:br>
            <a:r>
              <a:rPr lang="en-US" sz="4000" b="1" dirty="0">
                <a:solidFill>
                  <a:srgbClr val="000000"/>
                </a:solidFill>
                <a:cs typeface="Arial" panose="020B0604020202020204" pitchFamily="34" charset="0"/>
              </a:rPr>
              <a:t>DMH Grant Systems Access, Invoicing, and Reporting</a:t>
            </a:r>
            <a:br>
              <a:rPr lang="en-US" b="1" dirty="0">
                <a:solidFill>
                  <a:srgbClr val="000000"/>
                </a:solidFill>
                <a:cs typeface="Arial" panose="020B0604020202020204" pitchFamily="34" charset="0"/>
              </a:rPr>
            </a:br>
            <a:r>
              <a:rPr lang="en-US" sz="2800" i="1" dirty="0">
                <a:solidFill>
                  <a:srgbClr val="000000"/>
                </a:solidFill>
                <a:cs typeface="Arial" panose="020B0604020202020204" pitchFamily="34" charset="0"/>
              </a:rPr>
              <a:t>Revised 8/12/19</a:t>
            </a:r>
            <a:br>
              <a:rPr lang="en-US" sz="3600" dirty="0">
                <a:solidFill>
                  <a:srgbClr val="000000"/>
                </a:solidFill>
                <a:latin typeface="Arial" panose="020B0604020202020204" pitchFamily="34" charset="0"/>
                <a:cs typeface="Arial" panose="020B0604020202020204" pitchFamily="34" charset="0"/>
              </a:rPr>
            </a:br>
            <a:endParaRPr lang="en-US" sz="3600" dirty="0">
              <a:solidFill>
                <a:srgbClr val="000000"/>
              </a:solidFill>
              <a:latin typeface="Arial" panose="020B0604020202020204" pitchFamily="34" charset="0"/>
              <a:cs typeface="Arial" panose="020B0604020202020204" pitchFamily="34" charset="0"/>
            </a:endParaRPr>
          </a:p>
        </p:txBody>
      </p:sp>
      <p:pic>
        <p:nvPicPr>
          <p:cNvPr id="3" name="Picture 2" title="IDHS Logo"/>
          <p:cNvPicPr/>
          <p:nvPr/>
        </p:nvPicPr>
        <p:blipFill>
          <a:blip r:embed="rId2" cstate="print">
            <a:extLst>
              <a:ext uri="{28A0092B-C50C-407E-A947-70E740481C1C}">
                <a14:useLocalDpi xmlns:a14="http://schemas.microsoft.com/office/drawing/2010/main" val="0"/>
              </a:ext>
            </a:extLst>
          </a:blip>
          <a:stretch>
            <a:fillRect/>
          </a:stretch>
        </p:blipFill>
        <p:spPr>
          <a:xfrm>
            <a:off x="3276600" y="5181600"/>
            <a:ext cx="2667000" cy="1244600"/>
          </a:xfrm>
          <a:prstGeom prst="rect">
            <a:avLst/>
          </a:prstGeom>
        </p:spPr>
      </p:pic>
    </p:spTree>
    <p:extLst>
      <p:ext uri="{BB962C8B-B14F-4D97-AF65-F5344CB8AC3E}">
        <p14:creationId xmlns:p14="http://schemas.microsoft.com/office/powerpoint/2010/main" val="13385093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731837"/>
          </a:xfrm>
        </p:spPr>
        <p:txBody>
          <a:bodyPr/>
          <a:lstStyle/>
          <a:p>
            <a:r>
              <a:rPr lang="en-US" sz="3200" b="1" dirty="0">
                <a:effectLst/>
              </a:rPr>
              <a:t>Centralized Indirect Cost Rate System</a:t>
            </a:r>
            <a:endParaRPr lang="en-US" sz="3200" dirty="0"/>
          </a:p>
        </p:txBody>
      </p:sp>
      <p:sp>
        <p:nvSpPr>
          <p:cNvPr id="3" name="Content Placeholder 2"/>
          <p:cNvSpPr>
            <a:spLocks noGrp="1"/>
          </p:cNvSpPr>
          <p:nvPr>
            <p:ph idx="1"/>
          </p:nvPr>
        </p:nvSpPr>
        <p:spPr>
          <a:xfrm>
            <a:off x="457200" y="990600"/>
            <a:ext cx="8229600" cy="4800600"/>
          </a:xfrm>
        </p:spPr>
        <p:txBody>
          <a:bodyPr>
            <a:normAutofit/>
          </a:bodyPr>
          <a:lstStyle/>
          <a:p>
            <a:pPr marL="0" indent="0" algn="ctr">
              <a:buNone/>
            </a:pPr>
            <a:r>
              <a:rPr lang="en-US" sz="1600" b="1" dirty="0">
                <a:solidFill>
                  <a:schemeClr val="tx1"/>
                </a:solidFill>
              </a:rPr>
              <a:t>State of Illinois Indirect Cost Rate proposal and election deadlines</a:t>
            </a:r>
          </a:p>
          <a:p>
            <a:pPr marL="0" indent="0" algn="ctr">
              <a:buNone/>
            </a:pPr>
            <a:br>
              <a:rPr lang="en-US" sz="1600" b="1" dirty="0">
                <a:solidFill>
                  <a:schemeClr val="tx1"/>
                </a:solidFill>
              </a:rPr>
            </a:br>
            <a:r>
              <a:rPr lang="en-US" sz="1400" b="1" dirty="0">
                <a:solidFill>
                  <a:schemeClr val="tx1"/>
                </a:solidFill>
              </a:rPr>
              <a:t>INITIAL SUBMISSION (Applies to all State of Illinois Grantees)</a:t>
            </a:r>
            <a:endParaRPr lang="en-US" sz="1400" dirty="0">
              <a:solidFill>
                <a:schemeClr val="tx1"/>
              </a:solidFill>
            </a:endParaRPr>
          </a:p>
          <a:p>
            <a:pPr marL="0" indent="0">
              <a:buNone/>
            </a:pPr>
            <a:r>
              <a:rPr lang="en-US" sz="1400" dirty="0">
                <a:solidFill>
                  <a:schemeClr val="tx1"/>
                </a:solidFill>
              </a:rPr>
              <a:t>An indirect cost proposal or rate election must be initiated with the Centralized Indirect Cost Rate system upon notice of award.  The indirect cost rate proposal or rate election must be completed no later than </a:t>
            </a:r>
            <a:r>
              <a:rPr lang="en-US" sz="1400" u="sng" dirty="0">
                <a:solidFill>
                  <a:schemeClr val="tx1"/>
                </a:solidFill>
              </a:rPr>
              <a:t>three (3) months</a:t>
            </a:r>
            <a:r>
              <a:rPr lang="en-US" sz="1400" dirty="0">
                <a:solidFill>
                  <a:schemeClr val="tx1"/>
                </a:solidFill>
              </a:rPr>
              <a:t> after the effective date of the State award.</a:t>
            </a:r>
          </a:p>
          <a:p>
            <a:pPr marL="0" indent="0">
              <a:buNone/>
            </a:pPr>
            <a:endParaRPr lang="en-US" sz="1400" dirty="0">
              <a:solidFill>
                <a:schemeClr val="tx1"/>
              </a:solidFill>
            </a:endParaRPr>
          </a:p>
          <a:p>
            <a:pPr marL="0" indent="0" algn="ctr">
              <a:buNone/>
            </a:pPr>
            <a:r>
              <a:rPr lang="en-US" sz="1400" b="1" dirty="0">
                <a:solidFill>
                  <a:schemeClr val="tx1"/>
                </a:solidFill>
              </a:rPr>
              <a:t>ANNUAL SUBMISSION</a:t>
            </a:r>
            <a:endParaRPr lang="en-US" sz="1400" dirty="0">
              <a:solidFill>
                <a:schemeClr val="tx1"/>
              </a:solidFill>
            </a:endParaRPr>
          </a:p>
          <a:p>
            <a:pPr marL="0" indent="0">
              <a:buNone/>
            </a:pPr>
            <a:r>
              <a:rPr lang="en-US" sz="1400" dirty="0">
                <a:solidFill>
                  <a:schemeClr val="tx1"/>
                </a:solidFill>
              </a:rPr>
              <a:t>Uniform Guidance (2 CFR 200) requires </a:t>
            </a:r>
            <a:r>
              <a:rPr lang="en-US" sz="1400" i="1" dirty="0">
                <a:solidFill>
                  <a:schemeClr val="tx1"/>
                </a:solidFill>
              </a:rPr>
              <a:t>annual</a:t>
            </a:r>
            <a:r>
              <a:rPr lang="en-US" sz="1400" dirty="0">
                <a:solidFill>
                  <a:schemeClr val="tx1"/>
                </a:solidFill>
              </a:rPr>
              <a:t> submission of an indirect cost proposal or rate election.  The Centralized Indirect Cost Rate system will be used to negotiate Indirect Cost Rate annually. Annual submissions must be received within </a:t>
            </a:r>
            <a:r>
              <a:rPr lang="en-US" sz="1400" u="sng" dirty="0">
                <a:solidFill>
                  <a:schemeClr val="tx1"/>
                </a:solidFill>
              </a:rPr>
              <a:t>six (6) months</a:t>
            </a:r>
            <a:r>
              <a:rPr lang="en-US" sz="1400" dirty="0">
                <a:solidFill>
                  <a:schemeClr val="tx1"/>
                </a:solidFill>
              </a:rPr>
              <a:t> after the Grantee’s fiscal year end.</a:t>
            </a:r>
          </a:p>
          <a:p>
            <a:pPr marL="0" indent="0">
              <a:buNone/>
            </a:pPr>
            <a:endParaRPr lang="en-US" sz="1400" dirty="0">
              <a:solidFill>
                <a:schemeClr val="tx1"/>
              </a:solidFill>
            </a:endParaRPr>
          </a:p>
          <a:p>
            <a:pPr marL="0" indent="0" algn="ctr">
              <a:buNone/>
            </a:pPr>
            <a:r>
              <a:rPr lang="en-US" sz="1400" b="1" cap="all" dirty="0">
                <a:solidFill>
                  <a:schemeClr val="tx1"/>
                </a:solidFill>
              </a:rPr>
              <a:t>Questions Regarding the Indirect cost rate Extension </a:t>
            </a:r>
            <a:endParaRPr lang="en-US" sz="1400" dirty="0">
              <a:solidFill>
                <a:schemeClr val="tx1"/>
              </a:solidFill>
            </a:endParaRPr>
          </a:p>
          <a:p>
            <a:pPr marL="0" indent="0">
              <a:buNone/>
            </a:pPr>
            <a:r>
              <a:rPr lang="en-US" sz="1400" dirty="0">
                <a:solidFill>
                  <a:schemeClr val="tx1"/>
                </a:solidFill>
              </a:rPr>
              <a:t>For questions regarding the request deadline extension for indirect cost rate proposals or rate elections, please contact a representative from your state awarding agency or </a:t>
            </a:r>
            <a:r>
              <a:rPr lang="en-US" sz="1400" dirty="0">
                <a:solidFill>
                  <a:schemeClr val="tx1"/>
                </a:solidFill>
                <a:hlinkClick r:id="rId2"/>
              </a:rPr>
              <a:t>OMB.GATA@Illinois.gov</a:t>
            </a:r>
            <a:endParaRPr lang="en-US" sz="1400" dirty="0">
              <a:solidFill>
                <a:schemeClr val="tx1"/>
              </a:solidFill>
            </a:endParaRPr>
          </a:p>
          <a:p>
            <a:pPr marL="0" indent="0">
              <a:buNone/>
            </a:pPr>
            <a:endParaRPr lang="en-US" sz="1400" dirty="0">
              <a:solidFill>
                <a:schemeClr val="tx1"/>
              </a:solidFill>
            </a:endParaRPr>
          </a:p>
          <a:p>
            <a:pPr marL="0" indent="0">
              <a:buNone/>
            </a:pPr>
            <a:r>
              <a:rPr lang="en-US" sz="1400" dirty="0">
                <a:solidFill>
                  <a:schemeClr val="tx1"/>
                </a:solidFill>
              </a:rPr>
              <a:t>  </a:t>
            </a:r>
            <a:r>
              <a:rPr lang="en-US" sz="1400" dirty="0"/>
              <a:t> </a:t>
            </a:r>
          </a:p>
        </p:txBody>
      </p:sp>
    </p:spTree>
    <p:extLst>
      <p:ext uri="{BB962C8B-B14F-4D97-AF65-F5344CB8AC3E}">
        <p14:creationId xmlns:p14="http://schemas.microsoft.com/office/powerpoint/2010/main" val="6067564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3737"/>
            <a:ext cx="8229600" cy="685800"/>
          </a:xfrm>
        </p:spPr>
        <p:txBody>
          <a:bodyPr/>
          <a:lstStyle/>
          <a:p>
            <a:r>
              <a:rPr lang="en-US" sz="3200" dirty="0"/>
              <a:t>DHS Website &amp; DMH Web Page</a:t>
            </a:r>
          </a:p>
        </p:txBody>
      </p:sp>
      <p:sp>
        <p:nvSpPr>
          <p:cNvPr id="3" name="Content Placeholder 2"/>
          <p:cNvSpPr>
            <a:spLocks noGrp="1"/>
          </p:cNvSpPr>
          <p:nvPr>
            <p:ph idx="1"/>
          </p:nvPr>
        </p:nvSpPr>
        <p:spPr>
          <a:xfrm>
            <a:off x="606641" y="1828800"/>
            <a:ext cx="8229600" cy="3810000"/>
          </a:xfrm>
        </p:spPr>
        <p:txBody>
          <a:bodyPr>
            <a:normAutofit/>
          </a:bodyPr>
          <a:lstStyle/>
          <a:p>
            <a:pPr marL="0" indent="0">
              <a:buNone/>
            </a:pPr>
            <a:r>
              <a:rPr lang="en-US" sz="1400" dirty="0">
                <a:solidFill>
                  <a:schemeClr val="tx1"/>
                </a:solidFill>
              </a:rPr>
              <a:t>Applicants and grantees may access the </a:t>
            </a:r>
            <a:r>
              <a:rPr lang="en-US" sz="1400" b="1" dirty="0">
                <a:solidFill>
                  <a:schemeClr val="tx1"/>
                </a:solidFill>
              </a:rPr>
              <a:t>DHS website</a:t>
            </a:r>
            <a:r>
              <a:rPr lang="en-US" sz="1400" dirty="0">
                <a:solidFill>
                  <a:schemeClr val="tx1"/>
                </a:solidFill>
              </a:rPr>
              <a:t> at:  </a:t>
            </a:r>
            <a:r>
              <a:rPr lang="en-US" sz="1400" u="sng" dirty="0">
                <a:solidFill>
                  <a:srgbClr val="0070C0"/>
                </a:solidFill>
                <a:hlinkClick r:id="rId2"/>
              </a:rPr>
              <a:t>http://www.dhs.state.il.us</a:t>
            </a:r>
            <a:r>
              <a:rPr lang="en-US" sz="1400" u="sng" dirty="0">
                <a:solidFill>
                  <a:srgbClr val="0070C0"/>
                </a:solidFill>
              </a:rPr>
              <a:t>.</a:t>
            </a:r>
            <a:r>
              <a:rPr lang="en-US" sz="1400" dirty="0">
                <a:solidFill>
                  <a:schemeClr val="tx1"/>
                </a:solidFill>
              </a:rPr>
              <a:t>  </a:t>
            </a:r>
          </a:p>
          <a:p>
            <a:pPr marL="0" indent="0">
              <a:buNone/>
            </a:pPr>
            <a:endParaRPr lang="en-US" sz="1400" dirty="0">
              <a:solidFill>
                <a:schemeClr val="tx1"/>
              </a:solidFill>
            </a:endParaRPr>
          </a:p>
          <a:p>
            <a:pPr marL="0" indent="0">
              <a:buNone/>
            </a:pPr>
            <a:r>
              <a:rPr lang="en-US" sz="1400" dirty="0">
                <a:solidFill>
                  <a:schemeClr val="tx1"/>
                </a:solidFill>
              </a:rPr>
              <a:t>The DHS website, section labeled </a:t>
            </a:r>
            <a:r>
              <a:rPr lang="en-US" sz="1400" b="1" dirty="0">
                <a:solidFill>
                  <a:schemeClr val="tx1"/>
                </a:solidFill>
              </a:rPr>
              <a:t>“for providers”, </a:t>
            </a:r>
            <a:r>
              <a:rPr lang="en-US" sz="1400" dirty="0">
                <a:solidFill>
                  <a:schemeClr val="tx1"/>
                </a:solidFill>
              </a:rPr>
              <a:t>is where applicants and grantees may click on a DHS Division (i.e., </a:t>
            </a:r>
            <a:r>
              <a:rPr lang="en-US" sz="1400" u="sng" dirty="0">
                <a:solidFill>
                  <a:schemeClr val="tx1"/>
                </a:solidFill>
              </a:rPr>
              <a:t>Mental Health Provider Information</a:t>
            </a:r>
            <a:r>
              <a:rPr lang="en-US" sz="1400" dirty="0">
                <a:solidFill>
                  <a:schemeClr val="tx1"/>
                </a:solidFill>
              </a:rPr>
              <a:t>)to find find the following information for a particular division.</a:t>
            </a:r>
          </a:p>
          <a:p>
            <a:pPr lvl="1">
              <a:buFont typeface="Arial" panose="020B0604020202020204" pitchFamily="34" charset="0"/>
              <a:buChar char="•"/>
            </a:pPr>
            <a:r>
              <a:rPr lang="en-US" sz="1400" dirty="0">
                <a:solidFill>
                  <a:schemeClr val="tx1"/>
                </a:solidFill>
              </a:rPr>
              <a:t>Notices of Funding Opportunity (NOFO)</a:t>
            </a:r>
          </a:p>
          <a:p>
            <a:pPr lvl="1">
              <a:buFont typeface="Arial" panose="020B0604020202020204" pitchFamily="34" charset="0"/>
              <a:buChar char="•"/>
            </a:pPr>
            <a:r>
              <a:rPr lang="en-US" sz="1400" dirty="0">
                <a:solidFill>
                  <a:schemeClr val="tx1"/>
                </a:solidFill>
              </a:rPr>
              <a:t>Grant application forms, requirements and instructions</a:t>
            </a:r>
          </a:p>
          <a:p>
            <a:pPr lvl="1">
              <a:buFont typeface="Arial" panose="020B0604020202020204" pitchFamily="34" charset="0"/>
              <a:buChar char="•"/>
            </a:pPr>
            <a:r>
              <a:rPr lang="en-US" sz="1400" dirty="0">
                <a:solidFill>
                  <a:schemeClr val="tx1"/>
                </a:solidFill>
              </a:rPr>
              <a:t>Budget submission requirements and instructions</a:t>
            </a:r>
          </a:p>
          <a:p>
            <a:pPr lvl="1">
              <a:buFont typeface="Arial" panose="020B0604020202020204" pitchFamily="34" charset="0"/>
              <a:buChar char="•"/>
            </a:pPr>
            <a:r>
              <a:rPr lang="en-US" sz="1400" dirty="0">
                <a:solidFill>
                  <a:schemeClr val="tx1"/>
                </a:solidFill>
              </a:rPr>
              <a:t>Invoicing forms and instructions</a:t>
            </a:r>
          </a:p>
          <a:p>
            <a:pPr lvl="1">
              <a:buFont typeface="Arial" panose="020B0604020202020204" pitchFamily="34" charset="0"/>
              <a:buChar char="•"/>
            </a:pPr>
            <a:r>
              <a:rPr lang="en-US" sz="1400" dirty="0">
                <a:solidFill>
                  <a:schemeClr val="tx1"/>
                </a:solidFill>
              </a:rPr>
              <a:t>Reporting forms and instructions</a:t>
            </a:r>
          </a:p>
          <a:p>
            <a:pPr lvl="1">
              <a:buFont typeface="Arial" panose="020B0604020202020204" pitchFamily="34" charset="0"/>
              <a:buChar char="•"/>
            </a:pPr>
            <a:r>
              <a:rPr lang="en-US" sz="1400" dirty="0">
                <a:solidFill>
                  <a:schemeClr val="tx1"/>
                </a:solidFill>
              </a:rPr>
              <a:t>Program contact list</a:t>
            </a:r>
          </a:p>
          <a:p>
            <a:pPr lvl="1">
              <a:buFont typeface="Arial" panose="020B0604020202020204" pitchFamily="34" charset="0"/>
              <a:buChar char="•"/>
            </a:pPr>
            <a:r>
              <a:rPr lang="en-US" sz="1400" dirty="0">
                <a:solidFill>
                  <a:schemeClr val="tx1"/>
                </a:solidFill>
              </a:rPr>
              <a:t>Communication Alerts</a:t>
            </a:r>
          </a:p>
          <a:p>
            <a:pPr lvl="1">
              <a:buFont typeface="Arial" panose="020B0604020202020204" pitchFamily="34" charset="0"/>
              <a:buChar char="•"/>
            </a:pPr>
            <a:r>
              <a:rPr lang="en-US" sz="1400" dirty="0">
                <a:solidFill>
                  <a:schemeClr val="tx1"/>
                </a:solidFill>
              </a:rPr>
              <a:t>Attachments and Program Manuals</a:t>
            </a:r>
          </a:p>
          <a:p>
            <a:pPr lvl="1">
              <a:buFont typeface="Arial" panose="020B0604020202020204" pitchFamily="34" charset="0"/>
              <a:buChar char="•"/>
            </a:pPr>
            <a:r>
              <a:rPr lang="en-US" sz="1400" dirty="0">
                <a:solidFill>
                  <a:schemeClr val="tx1"/>
                </a:solidFill>
              </a:rPr>
              <a:t>Other helpful guidance</a:t>
            </a:r>
          </a:p>
          <a:p>
            <a:pPr marL="0" indent="0">
              <a:buNone/>
            </a:pPr>
            <a:r>
              <a:rPr lang="en-US" sz="1400" dirty="0">
                <a:solidFill>
                  <a:schemeClr val="tx1"/>
                </a:solidFill>
              </a:rPr>
              <a:t>	</a:t>
            </a:r>
          </a:p>
          <a:p>
            <a:pPr marL="0" indent="0">
              <a:buNone/>
            </a:pPr>
            <a:endParaRPr lang="en-US" sz="1400" b="1" dirty="0">
              <a:solidFill>
                <a:schemeClr val="tx1"/>
              </a:solidFill>
            </a:endParaRPr>
          </a:p>
        </p:txBody>
      </p:sp>
    </p:spTree>
    <p:extLst>
      <p:ext uri="{BB962C8B-B14F-4D97-AF65-F5344CB8AC3E}">
        <p14:creationId xmlns:p14="http://schemas.microsoft.com/office/powerpoint/2010/main" val="2334955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36" y="152400"/>
            <a:ext cx="8001000" cy="990600"/>
          </a:xfrm>
        </p:spPr>
        <p:txBody>
          <a:bodyPr/>
          <a:lstStyle/>
          <a:p>
            <a:pPr>
              <a:lnSpc>
                <a:spcPct val="100000"/>
              </a:lnSpc>
            </a:pPr>
            <a:r>
              <a:rPr lang="en-US" sz="3200" dirty="0"/>
              <a:t>Grant Agreement Invoice &amp; Reporting Requirements</a:t>
            </a:r>
          </a:p>
        </p:txBody>
      </p:sp>
      <p:sp>
        <p:nvSpPr>
          <p:cNvPr id="3" name="Content Placeholder 2"/>
          <p:cNvSpPr>
            <a:spLocks noGrp="1"/>
          </p:cNvSpPr>
          <p:nvPr>
            <p:ph idx="1"/>
          </p:nvPr>
        </p:nvSpPr>
        <p:spPr>
          <a:xfrm>
            <a:off x="381000" y="1143000"/>
            <a:ext cx="8429336" cy="5486400"/>
          </a:xfrm>
        </p:spPr>
        <p:txBody>
          <a:bodyPr>
            <a:normAutofit fontScale="32500" lnSpcReduction="20000"/>
          </a:bodyPr>
          <a:lstStyle/>
          <a:p>
            <a:pPr marL="0" indent="0">
              <a:lnSpc>
                <a:spcPct val="120000"/>
              </a:lnSpc>
              <a:buNone/>
            </a:pPr>
            <a:r>
              <a:rPr lang="en-US" sz="3700" dirty="0">
                <a:solidFill>
                  <a:schemeClr val="tx1"/>
                </a:solidFill>
              </a:rPr>
              <a:t>Invoicing and reporting information are located on the </a:t>
            </a:r>
            <a:r>
              <a:rPr lang="en-US" sz="3700" b="1" dirty="0">
                <a:solidFill>
                  <a:srgbClr val="000000"/>
                </a:solidFill>
              </a:rPr>
              <a:t>DMH</a:t>
            </a:r>
            <a:r>
              <a:rPr lang="en-US" sz="3700" b="1" dirty="0">
                <a:solidFill>
                  <a:schemeClr val="tx1"/>
                </a:solidFill>
              </a:rPr>
              <a:t> Grants Billing and Reporting web page at</a:t>
            </a:r>
            <a:r>
              <a:rPr lang="en-US" sz="3700" dirty="0">
                <a:solidFill>
                  <a:schemeClr val="tx1"/>
                </a:solidFill>
              </a:rPr>
              <a:t>:  </a:t>
            </a:r>
            <a:r>
              <a:rPr lang="en-US" sz="3700" dirty="0">
                <a:solidFill>
                  <a:schemeClr val="tx1"/>
                </a:solidFill>
                <a:hlinkClick r:id="rId2"/>
              </a:rPr>
              <a:t>http://www.dhs.state.il.us/page.aspx?item=95429</a:t>
            </a:r>
            <a:r>
              <a:rPr lang="en-US" sz="3700" dirty="0">
                <a:solidFill>
                  <a:schemeClr val="tx1"/>
                </a:solidFill>
              </a:rPr>
              <a:t>.</a:t>
            </a:r>
            <a:r>
              <a:rPr lang="en-US" sz="3700" b="1" dirty="0">
                <a:solidFill>
                  <a:schemeClr val="tx1"/>
                </a:solidFill>
              </a:rPr>
              <a:t>  </a:t>
            </a:r>
            <a:r>
              <a:rPr lang="en-US" sz="3700" dirty="0">
                <a:solidFill>
                  <a:schemeClr val="tx1"/>
                </a:solidFill>
              </a:rPr>
              <a:t>Please refer to each </a:t>
            </a:r>
            <a:r>
              <a:rPr lang="en-US" sz="3700" b="1" dirty="0">
                <a:solidFill>
                  <a:schemeClr val="tx1"/>
                </a:solidFill>
              </a:rPr>
              <a:t>Uniform Grant Agreement Exhibits B, C, E, and F </a:t>
            </a:r>
            <a:r>
              <a:rPr lang="en-US" sz="3700" dirty="0">
                <a:solidFill>
                  <a:schemeClr val="tx1"/>
                </a:solidFill>
              </a:rPr>
              <a:t>for required invoice templates and instructions as well as reporting requirements, templates, due dates, and frequency.  For grantee convenience, DMH has posted the FY20 DHS/DMH Grants Invoice and Reporting Matrix to the web page for quick reference.  It is imperative that Grantees go to the DHS website </a:t>
            </a:r>
            <a:r>
              <a:rPr lang="en-US" sz="3700" u="sng" dirty="0">
                <a:solidFill>
                  <a:srgbClr val="FF0000"/>
                </a:solidFill>
              </a:rPr>
              <a:t>each reporting period </a:t>
            </a:r>
            <a:r>
              <a:rPr lang="en-US" sz="3700" dirty="0">
                <a:solidFill>
                  <a:schemeClr val="tx1"/>
                </a:solidFill>
              </a:rPr>
              <a:t>to ensure they are using the most updated invoice and reporting templates and program contact list.  </a:t>
            </a:r>
          </a:p>
          <a:p>
            <a:pPr marL="0" indent="0">
              <a:lnSpc>
                <a:spcPct val="120000"/>
              </a:lnSpc>
              <a:buNone/>
            </a:pPr>
            <a:endParaRPr lang="en-US" sz="3700" dirty="0">
              <a:solidFill>
                <a:schemeClr val="tx1"/>
              </a:solidFill>
            </a:endParaRPr>
          </a:p>
          <a:p>
            <a:pPr marL="0" indent="0">
              <a:lnSpc>
                <a:spcPct val="120000"/>
              </a:lnSpc>
              <a:buNone/>
            </a:pPr>
            <a:r>
              <a:rPr lang="en-US" sz="3700" b="1" dirty="0">
                <a:solidFill>
                  <a:schemeClr val="tx1"/>
                </a:solidFill>
              </a:rPr>
              <a:t>Invoices/PFRs</a:t>
            </a:r>
          </a:p>
          <a:p>
            <a:pPr>
              <a:lnSpc>
                <a:spcPct val="120000"/>
              </a:lnSpc>
            </a:pPr>
            <a:r>
              <a:rPr lang="en-US" sz="3700" dirty="0">
                <a:solidFill>
                  <a:schemeClr val="tx1"/>
                </a:solidFill>
              </a:rPr>
              <a:t>The standard DMH Grants Invoice/PFR template can be found on the DMH web page and should be used for DMH programs that are reimbursed via invoice.  This standard invoice will also be accepted as the Periodic Financial Report (PFR) for programs that utilize this invoice template.</a:t>
            </a:r>
          </a:p>
          <a:p>
            <a:pPr>
              <a:lnSpc>
                <a:spcPct val="120000"/>
              </a:lnSpc>
            </a:pPr>
            <a:endParaRPr lang="en-US" sz="3700" dirty="0">
              <a:solidFill>
                <a:schemeClr val="tx1"/>
              </a:solidFill>
            </a:endParaRPr>
          </a:p>
          <a:p>
            <a:pPr>
              <a:lnSpc>
                <a:spcPct val="120000"/>
              </a:lnSpc>
            </a:pPr>
            <a:r>
              <a:rPr lang="en-US" sz="3700" dirty="0">
                <a:solidFill>
                  <a:schemeClr val="tx1"/>
                </a:solidFill>
              </a:rPr>
              <a:t>There are a few programs that cannot utilize the standard DMH invoice template and have program specific invoice templates that are also posted to the DMH web page.</a:t>
            </a:r>
          </a:p>
          <a:p>
            <a:pPr>
              <a:lnSpc>
                <a:spcPct val="120000"/>
              </a:lnSpc>
            </a:pPr>
            <a:endParaRPr lang="en-US" sz="3700" dirty="0">
              <a:solidFill>
                <a:schemeClr val="tx1"/>
              </a:solidFill>
            </a:endParaRPr>
          </a:p>
          <a:p>
            <a:pPr>
              <a:lnSpc>
                <a:spcPct val="120000"/>
              </a:lnSpc>
            </a:pPr>
            <a:r>
              <a:rPr lang="en-US" sz="3700" dirty="0">
                <a:solidFill>
                  <a:schemeClr val="tx1"/>
                </a:solidFill>
              </a:rPr>
              <a:t>DMH programs that receive advance pay do not require Grantees to submit an invoice for reimbursement will have specific payment instructions delineated in Exhibit C of the Uniform Grant Agreement.  Only these programs require submission of a quarterly Periodic Financial Report (PFR) (GOMBGATU-4002).  Quarterly PFRs do not require a signature, only a typed name and title of authorized grantee representative, date submitted, email and phone number in the Grantee Certification section.</a:t>
            </a:r>
            <a:endParaRPr lang="en-US" sz="3700" dirty="0">
              <a:solidFill>
                <a:schemeClr val="tx1"/>
              </a:solidFill>
              <a:highlight>
                <a:srgbClr val="FFFF00"/>
              </a:highlight>
            </a:endParaRPr>
          </a:p>
          <a:p>
            <a:pPr>
              <a:lnSpc>
                <a:spcPct val="120000"/>
              </a:lnSpc>
            </a:pPr>
            <a:endParaRPr lang="en-US" sz="3700" b="1" dirty="0">
              <a:solidFill>
                <a:schemeClr val="tx1"/>
              </a:solidFill>
            </a:endParaRPr>
          </a:p>
          <a:p>
            <a:r>
              <a:rPr lang="en-US" sz="3700" dirty="0">
                <a:solidFill>
                  <a:schemeClr val="tx1"/>
                </a:solidFill>
              </a:rPr>
              <a:t>On the IDHS Grants Billing and Reporting web page grantees should select the applicable invoice template (if required), complete all required fields, print, sign, date, and </a:t>
            </a:r>
            <a:r>
              <a:rPr lang="en-US" sz="3700" b="1" dirty="0">
                <a:solidFill>
                  <a:schemeClr val="tx1"/>
                </a:solidFill>
              </a:rPr>
              <a:t>scan to DMH at the email address indicated in the exhibits and the invoice template.</a:t>
            </a:r>
          </a:p>
          <a:p>
            <a:endParaRPr lang="en-US" sz="3700" dirty="0">
              <a:solidFill>
                <a:schemeClr val="tx1"/>
              </a:solidFill>
            </a:endParaRPr>
          </a:p>
          <a:p>
            <a:r>
              <a:rPr lang="en-US" sz="3700" dirty="0">
                <a:solidFill>
                  <a:schemeClr val="tx1"/>
                </a:solidFill>
              </a:rPr>
              <a:t>Grantee reimbursements will be disbursed after invoice is correctly completed, submitted and approved by DMH Fiscal.</a:t>
            </a:r>
            <a:endParaRPr lang="en-US" sz="1800" b="1" dirty="0">
              <a:solidFill>
                <a:schemeClr val="tx1"/>
              </a:solidFill>
            </a:endParaRPr>
          </a:p>
        </p:txBody>
      </p:sp>
    </p:spTree>
    <p:extLst>
      <p:ext uri="{BB962C8B-B14F-4D97-AF65-F5344CB8AC3E}">
        <p14:creationId xmlns:p14="http://schemas.microsoft.com/office/powerpoint/2010/main" val="3573405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20003-10AA-4A81-84DF-ADB91DE0F56B}"/>
              </a:ext>
            </a:extLst>
          </p:cNvPr>
          <p:cNvSpPr>
            <a:spLocks noGrp="1"/>
          </p:cNvSpPr>
          <p:nvPr>
            <p:ph type="title"/>
          </p:nvPr>
        </p:nvSpPr>
        <p:spPr>
          <a:xfrm>
            <a:off x="457200" y="304800"/>
            <a:ext cx="8229600" cy="1066800"/>
          </a:xfrm>
        </p:spPr>
        <p:txBody>
          <a:bodyPr/>
          <a:lstStyle/>
          <a:p>
            <a:pPr>
              <a:lnSpc>
                <a:spcPct val="100000"/>
              </a:lnSpc>
            </a:pPr>
            <a:r>
              <a:rPr lang="en-US" sz="3200" dirty="0"/>
              <a:t>Grant Agreement Invoice &amp; Reporting Requirements continued</a:t>
            </a:r>
          </a:p>
        </p:txBody>
      </p:sp>
      <p:sp>
        <p:nvSpPr>
          <p:cNvPr id="3" name="Content Placeholder 2">
            <a:extLst>
              <a:ext uri="{FF2B5EF4-FFF2-40B4-BE49-F238E27FC236}">
                <a16:creationId xmlns:a16="http://schemas.microsoft.com/office/drawing/2014/main" id="{772DED62-326C-4CB6-8572-FF2740CF6752}"/>
              </a:ext>
            </a:extLst>
          </p:cNvPr>
          <p:cNvSpPr>
            <a:spLocks noGrp="1"/>
          </p:cNvSpPr>
          <p:nvPr>
            <p:ph idx="1"/>
          </p:nvPr>
        </p:nvSpPr>
        <p:spPr>
          <a:xfrm>
            <a:off x="457200" y="1371600"/>
            <a:ext cx="8458200" cy="5105400"/>
          </a:xfrm>
        </p:spPr>
        <p:txBody>
          <a:bodyPr>
            <a:normAutofit fontScale="92500" lnSpcReduction="10000"/>
          </a:bodyPr>
          <a:lstStyle/>
          <a:p>
            <a:pPr marL="0" indent="0">
              <a:lnSpc>
                <a:spcPct val="120000"/>
              </a:lnSpc>
              <a:buNone/>
            </a:pPr>
            <a:r>
              <a:rPr lang="en-US" sz="1400" b="1" dirty="0">
                <a:solidFill>
                  <a:schemeClr val="tx1"/>
                </a:solidFill>
              </a:rPr>
              <a:t>Periodic Performance Reports</a:t>
            </a:r>
          </a:p>
          <a:p>
            <a:pPr marL="0" indent="0">
              <a:lnSpc>
                <a:spcPct val="120000"/>
              </a:lnSpc>
              <a:buNone/>
            </a:pPr>
            <a:r>
              <a:rPr lang="en-US" sz="1400" dirty="0">
                <a:solidFill>
                  <a:schemeClr val="tx1"/>
                </a:solidFill>
              </a:rPr>
              <a:t>Performance reporting has 2 elements that are required quarterly for all grants:</a:t>
            </a:r>
          </a:p>
          <a:p>
            <a:pPr>
              <a:lnSpc>
                <a:spcPct val="120000"/>
              </a:lnSpc>
            </a:pPr>
            <a:r>
              <a:rPr lang="en-US" sz="1400" dirty="0">
                <a:solidFill>
                  <a:schemeClr val="tx1"/>
                </a:solidFill>
              </a:rPr>
              <a:t>Part I - a standard GOMBGATU-4001 template, which is required for </a:t>
            </a:r>
            <a:r>
              <a:rPr lang="en-US" sz="1400" b="1" u="sng" dirty="0">
                <a:solidFill>
                  <a:schemeClr val="tx1"/>
                </a:solidFill>
              </a:rPr>
              <a:t>all</a:t>
            </a:r>
            <a:r>
              <a:rPr lang="en-US" sz="1400" dirty="0">
                <a:solidFill>
                  <a:schemeClr val="tx1"/>
                </a:solidFill>
              </a:rPr>
              <a:t> DMH grants.  Instructions for this template are included with the document. </a:t>
            </a:r>
          </a:p>
          <a:p>
            <a:pPr marL="0" lvl="0" indent="0">
              <a:lnSpc>
                <a:spcPct val="120000"/>
              </a:lnSpc>
              <a:buNone/>
            </a:pPr>
            <a:endParaRPr lang="en-US" sz="1400" dirty="0">
              <a:solidFill>
                <a:schemeClr val="tx1"/>
              </a:solidFill>
            </a:endParaRPr>
          </a:p>
          <a:p>
            <a:pPr>
              <a:lnSpc>
                <a:spcPct val="120000"/>
              </a:lnSpc>
            </a:pPr>
            <a:r>
              <a:rPr lang="en-US" sz="1400" dirty="0">
                <a:solidFill>
                  <a:schemeClr val="tx1"/>
                </a:solidFill>
              </a:rPr>
              <a:t>Part II - a grant specific DMH Excel Performance Report Template by Program (PRTP) which is used in lieu of items 14 through 22 on the GOMBGATU-4001. The GOMBGATU-4001 will capture information common to all DMH grants, while the PRTP is designed to capture the specific programmatic deliverables of each grant.  Be sure to check the red box on the GOMBGATU-4001 under item #13 and enter “Information included on DHS/DMH provided program template,” in the text box below the red check box.</a:t>
            </a:r>
            <a:r>
              <a:rPr lang="en-US" sz="1400" b="1" i="1" dirty="0">
                <a:solidFill>
                  <a:schemeClr val="tx1"/>
                </a:solidFill>
              </a:rPr>
              <a:t>  </a:t>
            </a:r>
            <a:r>
              <a:rPr lang="en-US" sz="1400" dirty="0">
                <a:solidFill>
                  <a:schemeClr val="tx1"/>
                </a:solidFill>
              </a:rPr>
              <a:t>Continue completing items 23-26.</a:t>
            </a:r>
          </a:p>
          <a:p>
            <a:endParaRPr lang="en-US" sz="1400" dirty="0">
              <a:solidFill>
                <a:schemeClr val="tx1"/>
              </a:solidFill>
            </a:endParaRPr>
          </a:p>
          <a:p>
            <a:r>
              <a:rPr lang="en-US" sz="1400" dirty="0">
                <a:solidFill>
                  <a:schemeClr val="tx1"/>
                </a:solidFill>
              </a:rPr>
              <a:t>The GOMBGATU-4001 and PRTP do not require a signature.  The GOMBGATU-4001 only requires a typed name and title of authorized grantee representative, email, and phone number in the Grantee Certification section.</a:t>
            </a:r>
          </a:p>
          <a:p>
            <a:endParaRPr lang="en-US" sz="1400" dirty="0">
              <a:solidFill>
                <a:schemeClr val="tx1"/>
              </a:solidFill>
              <a:highlight>
                <a:srgbClr val="FFFF00"/>
              </a:highlight>
            </a:endParaRPr>
          </a:p>
          <a:p>
            <a:r>
              <a:rPr lang="en-US" sz="1400" dirty="0">
                <a:solidFill>
                  <a:schemeClr val="tx1"/>
                </a:solidFill>
              </a:rPr>
              <a:t>All Periodic Performance Reports, PPR and PRTP, </a:t>
            </a:r>
            <a:r>
              <a:rPr lang="en-US" sz="1400" b="1" dirty="0">
                <a:solidFill>
                  <a:schemeClr val="tx1"/>
                </a:solidFill>
              </a:rPr>
              <a:t>should be submitted to </a:t>
            </a:r>
            <a:r>
              <a:rPr lang="en-US" sz="1400" dirty="0">
                <a:hlinkClick r:id="rId2"/>
              </a:rPr>
              <a:t>DHS.DMHQuarterlyReports@Illinois.gov</a:t>
            </a:r>
            <a:r>
              <a:rPr lang="en-US" sz="1400" dirty="0"/>
              <a:t> </a:t>
            </a:r>
            <a:endParaRPr lang="en-US" sz="1400" dirty="0">
              <a:solidFill>
                <a:schemeClr val="tx1"/>
              </a:solidFill>
              <a:highlight>
                <a:srgbClr val="FFFF00"/>
              </a:highlight>
            </a:endParaRPr>
          </a:p>
          <a:p>
            <a:pPr marL="0" indent="0">
              <a:lnSpc>
                <a:spcPct val="120000"/>
              </a:lnSpc>
              <a:buNone/>
            </a:pPr>
            <a:endParaRPr lang="en-US" sz="1400" dirty="0">
              <a:solidFill>
                <a:schemeClr val="tx1"/>
              </a:solidFill>
            </a:endParaRPr>
          </a:p>
          <a:p>
            <a:pPr>
              <a:lnSpc>
                <a:spcPct val="120000"/>
              </a:lnSpc>
            </a:pPr>
            <a:r>
              <a:rPr lang="en-US" sz="1400" dirty="0">
                <a:solidFill>
                  <a:schemeClr val="tx1"/>
                </a:solidFill>
              </a:rPr>
              <a:t>Notices will be sent to any grantee missing due dates to prompt compliance and avoid stop payment. </a:t>
            </a:r>
            <a:endParaRPr lang="en-US" sz="1400" b="1" dirty="0">
              <a:solidFill>
                <a:schemeClr val="tx1"/>
              </a:solidFill>
            </a:endParaRPr>
          </a:p>
          <a:p>
            <a:pPr marL="0" indent="0">
              <a:buNone/>
            </a:pPr>
            <a:endParaRPr lang="en-US" sz="1800" dirty="0">
              <a:solidFill>
                <a:schemeClr val="tx1"/>
              </a:solidFill>
            </a:endParaRPr>
          </a:p>
        </p:txBody>
      </p:sp>
    </p:spTree>
    <p:extLst>
      <p:ext uri="{BB962C8B-B14F-4D97-AF65-F5344CB8AC3E}">
        <p14:creationId xmlns:p14="http://schemas.microsoft.com/office/powerpoint/2010/main" val="42927139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74204-A493-4122-9078-310079C30F92}"/>
              </a:ext>
            </a:extLst>
          </p:cNvPr>
          <p:cNvSpPr>
            <a:spLocks noGrp="1"/>
          </p:cNvSpPr>
          <p:nvPr>
            <p:ph type="title"/>
          </p:nvPr>
        </p:nvSpPr>
        <p:spPr>
          <a:xfrm>
            <a:off x="485614" y="152400"/>
            <a:ext cx="8229600" cy="685800"/>
          </a:xfrm>
        </p:spPr>
        <p:txBody>
          <a:bodyPr/>
          <a:lstStyle/>
          <a:p>
            <a:r>
              <a:rPr lang="en-US" sz="3200" b="1" dirty="0">
                <a:effectLst/>
              </a:rPr>
              <a:t>Report Labeling for Submission</a:t>
            </a:r>
            <a:r>
              <a:rPr lang="en-US" sz="3200" dirty="0">
                <a:effectLst/>
              </a:rPr>
              <a:t> </a:t>
            </a:r>
            <a:endParaRPr lang="en-US" sz="3200" dirty="0"/>
          </a:p>
        </p:txBody>
      </p:sp>
      <p:sp>
        <p:nvSpPr>
          <p:cNvPr id="3" name="Content Placeholder 2">
            <a:extLst>
              <a:ext uri="{FF2B5EF4-FFF2-40B4-BE49-F238E27FC236}">
                <a16:creationId xmlns:a16="http://schemas.microsoft.com/office/drawing/2014/main" id="{F840768A-3508-4160-8366-F4BDE61BD038}"/>
              </a:ext>
            </a:extLst>
          </p:cNvPr>
          <p:cNvSpPr>
            <a:spLocks noGrp="1"/>
          </p:cNvSpPr>
          <p:nvPr>
            <p:ph idx="1"/>
          </p:nvPr>
        </p:nvSpPr>
        <p:spPr>
          <a:xfrm>
            <a:off x="457200" y="990600"/>
            <a:ext cx="8229600" cy="5562600"/>
          </a:xfrm>
        </p:spPr>
        <p:txBody>
          <a:bodyPr>
            <a:normAutofit/>
          </a:bodyPr>
          <a:lstStyle/>
          <a:p>
            <a:pPr marL="0" lvl="0" indent="0">
              <a:buNone/>
              <a:tabLst>
                <a:tab pos="228600" algn="l"/>
              </a:tabLst>
            </a:pPr>
            <a:r>
              <a:rPr lang="en-US" sz="1600" dirty="0">
                <a:solidFill>
                  <a:schemeClr val="tx1"/>
                </a:solidFill>
              </a:rPr>
              <a:t>Please follow the below Program 580 Crisis Staffing example for labeling protocol to ensure documents are directed to the appropriate place for processing. </a:t>
            </a:r>
          </a:p>
          <a:p>
            <a:pPr marL="0" lvl="0" indent="0">
              <a:buNone/>
              <a:tabLst>
                <a:tab pos="228600" algn="l"/>
              </a:tabLst>
            </a:pPr>
            <a:endParaRPr lang="en-US" sz="1400" dirty="0">
              <a:solidFill>
                <a:schemeClr val="tx1"/>
              </a:solidFill>
            </a:endParaRPr>
          </a:p>
          <a:p>
            <a:r>
              <a:rPr lang="en-US" sz="1400" dirty="0">
                <a:solidFill>
                  <a:schemeClr val="tx1"/>
                </a:solidFill>
              </a:rPr>
              <a:t>For the Invoice …</a:t>
            </a:r>
          </a:p>
          <a:p>
            <a:pPr marL="0" indent="0">
              <a:buNone/>
            </a:pPr>
            <a:r>
              <a:rPr lang="en-US" sz="1400" dirty="0">
                <a:solidFill>
                  <a:schemeClr val="tx1"/>
                </a:solidFill>
              </a:rPr>
              <a:t>	</a:t>
            </a:r>
            <a:r>
              <a:rPr lang="en-US" sz="1400" b="1" i="1" dirty="0">
                <a:solidFill>
                  <a:schemeClr val="tx1"/>
                </a:solidFill>
              </a:rPr>
              <a:t> “Agency Name_FY20_Q1_July_580_Crisis Staffing Invoice”</a:t>
            </a:r>
            <a:r>
              <a:rPr lang="en-US" sz="1400" dirty="0">
                <a:solidFill>
                  <a:schemeClr val="tx1"/>
                </a:solidFill>
              </a:rPr>
              <a:t> </a:t>
            </a:r>
          </a:p>
          <a:p>
            <a:pPr marL="0" lvl="0" indent="0">
              <a:buNone/>
            </a:pPr>
            <a:endParaRPr lang="en-US" sz="1400" dirty="0">
              <a:solidFill>
                <a:schemeClr val="tx1"/>
              </a:solidFill>
            </a:endParaRPr>
          </a:p>
          <a:p>
            <a:pPr lvl="0"/>
            <a:r>
              <a:rPr lang="en-US" sz="1400" dirty="0">
                <a:solidFill>
                  <a:schemeClr val="tx1"/>
                </a:solidFill>
              </a:rPr>
              <a:t>For the Periodic Financial Report (PFR) </a:t>
            </a:r>
            <a:r>
              <a:rPr lang="en-US" sz="1400" b="1" i="1" dirty="0">
                <a:solidFill>
                  <a:schemeClr val="tx1"/>
                </a:solidFill>
              </a:rPr>
              <a:t>only if invoice is not required </a:t>
            </a:r>
            <a:r>
              <a:rPr lang="en-US" sz="1400" dirty="0">
                <a:solidFill>
                  <a:schemeClr val="tx1"/>
                </a:solidFill>
              </a:rPr>
              <a:t>using GOMBGATU-4002 template</a:t>
            </a:r>
            <a:r>
              <a:rPr lang="en-US" sz="1400" b="1" i="1" dirty="0">
                <a:solidFill>
                  <a:schemeClr val="tx1"/>
                </a:solidFill>
              </a:rPr>
              <a:t>…  </a:t>
            </a:r>
            <a:endParaRPr lang="en-US" sz="1400" dirty="0">
              <a:solidFill>
                <a:schemeClr val="tx1"/>
              </a:solidFill>
            </a:endParaRPr>
          </a:p>
          <a:p>
            <a:pPr marL="0" indent="0">
              <a:buNone/>
            </a:pPr>
            <a:r>
              <a:rPr lang="en-US" sz="1400" b="1" i="1" dirty="0">
                <a:solidFill>
                  <a:schemeClr val="tx1"/>
                </a:solidFill>
              </a:rPr>
              <a:t>	“Agency Name_FY20_Q1_580_Crisis Staffing_4002_PFR”</a:t>
            </a:r>
            <a:r>
              <a:rPr lang="en-US" sz="1400" dirty="0">
                <a:solidFill>
                  <a:schemeClr val="tx1"/>
                </a:solidFill>
              </a:rPr>
              <a:t> </a:t>
            </a:r>
          </a:p>
          <a:p>
            <a:endParaRPr lang="en-US" sz="1400" dirty="0">
              <a:solidFill>
                <a:schemeClr val="tx1"/>
              </a:solidFill>
            </a:endParaRPr>
          </a:p>
          <a:p>
            <a:pPr lvl="0"/>
            <a:r>
              <a:rPr lang="en-US" sz="1400" dirty="0">
                <a:solidFill>
                  <a:schemeClr val="tx1"/>
                </a:solidFill>
              </a:rPr>
              <a:t>For the Periodic Performance Report (PPR) using GOMBGATU-4001 template… </a:t>
            </a:r>
          </a:p>
          <a:p>
            <a:pPr marL="0" indent="0">
              <a:buNone/>
            </a:pPr>
            <a:r>
              <a:rPr lang="en-US" sz="1400" b="1" i="1" dirty="0">
                <a:solidFill>
                  <a:schemeClr val="tx1"/>
                </a:solidFill>
              </a:rPr>
              <a:t>	“Agency Name_FY20_Q1_580_Crisis Staffing_4001_PPR”</a:t>
            </a:r>
          </a:p>
          <a:p>
            <a:pPr marL="0" indent="0">
              <a:buNone/>
            </a:pPr>
            <a:endParaRPr lang="en-US" sz="1400" dirty="0">
              <a:solidFill>
                <a:schemeClr val="tx1"/>
              </a:solidFill>
            </a:endParaRPr>
          </a:p>
          <a:p>
            <a:pPr lvl="0"/>
            <a:r>
              <a:rPr lang="en-US" sz="1400" dirty="0">
                <a:solidFill>
                  <a:schemeClr val="tx1"/>
                </a:solidFill>
              </a:rPr>
              <a:t>For the Periodic Performance Report using DMH Performance Report Template by Program (PRTP)… </a:t>
            </a:r>
          </a:p>
          <a:p>
            <a:pPr marL="0" lvl="0" indent="0">
              <a:buNone/>
            </a:pPr>
            <a:r>
              <a:rPr lang="en-US" sz="1400" b="1" i="1" dirty="0">
                <a:solidFill>
                  <a:schemeClr val="tx1"/>
                </a:solidFill>
              </a:rPr>
              <a:t>	“Agency Name_FY20_Q1_580_Crisis </a:t>
            </a:r>
            <a:r>
              <a:rPr lang="en-US" sz="1400" b="1" i="1" dirty="0" err="1">
                <a:solidFill>
                  <a:schemeClr val="tx1"/>
                </a:solidFill>
              </a:rPr>
              <a:t>Staffing_Excel_PRTP</a:t>
            </a:r>
            <a:r>
              <a:rPr lang="en-US" sz="1400" b="1" i="1" dirty="0">
                <a:solidFill>
                  <a:schemeClr val="tx1"/>
                </a:solidFill>
              </a:rPr>
              <a:t>”</a:t>
            </a:r>
            <a:r>
              <a:rPr lang="en-US" sz="1400" dirty="0">
                <a:solidFill>
                  <a:schemeClr val="tx1"/>
                </a:solidFill>
              </a:rPr>
              <a:t> </a:t>
            </a:r>
          </a:p>
          <a:p>
            <a:pPr marL="0" indent="0">
              <a:buNone/>
            </a:pPr>
            <a:endParaRPr lang="en-US" sz="1400" b="1" dirty="0">
              <a:solidFill>
                <a:schemeClr val="tx1"/>
              </a:solidFill>
            </a:endParaRPr>
          </a:p>
          <a:p>
            <a:pPr marL="0" indent="0">
              <a:buNone/>
            </a:pPr>
            <a:endParaRPr lang="en-US" sz="1400" b="1" dirty="0">
              <a:solidFill>
                <a:schemeClr val="tx1"/>
              </a:solidFill>
            </a:endParaRPr>
          </a:p>
          <a:p>
            <a:pPr marL="0" indent="0">
              <a:buNone/>
            </a:pPr>
            <a:r>
              <a:rPr lang="en-US" sz="1400" b="1" dirty="0">
                <a:solidFill>
                  <a:schemeClr val="tx1"/>
                </a:solidFill>
              </a:rPr>
              <a:t>NOTE:  If a grant agreement is paid via invoice, no separate quarterly PFR is required.</a:t>
            </a:r>
          </a:p>
          <a:p>
            <a:pPr marL="0" indent="0">
              <a:buNone/>
            </a:pPr>
            <a:endParaRPr lang="en-US" sz="1600" dirty="0">
              <a:solidFill>
                <a:schemeClr val="tx1"/>
              </a:solidFill>
            </a:endParaRPr>
          </a:p>
          <a:p>
            <a:pPr marL="0" indent="0">
              <a:buNone/>
            </a:pPr>
            <a:endParaRPr lang="en-US" sz="1800" dirty="0"/>
          </a:p>
        </p:txBody>
      </p:sp>
    </p:spTree>
    <p:extLst>
      <p:ext uri="{BB962C8B-B14F-4D97-AF65-F5344CB8AC3E}">
        <p14:creationId xmlns:p14="http://schemas.microsoft.com/office/powerpoint/2010/main" val="1080004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5A2E-7FC6-4E98-ABA2-39EA50B50C54}"/>
              </a:ext>
            </a:extLst>
          </p:cNvPr>
          <p:cNvSpPr>
            <a:spLocks noGrp="1"/>
          </p:cNvSpPr>
          <p:nvPr>
            <p:ph type="title"/>
          </p:nvPr>
        </p:nvSpPr>
        <p:spPr>
          <a:xfrm>
            <a:off x="457200" y="304800"/>
            <a:ext cx="8229600" cy="1295400"/>
          </a:xfrm>
        </p:spPr>
        <p:txBody>
          <a:bodyPr/>
          <a:lstStyle/>
          <a:p>
            <a:pPr>
              <a:lnSpc>
                <a:spcPct val="100000"/>
              </a:lnSpc>
            </a:pPr>
            <a:r>
              <a:rPr lang="en-US" sz="3200" dirty="0"/>
              <a:t>Williams &amp; Colbert Consent Decree Grant Invoice Submission</a:t>
            </a:r>
          </a:p>
        </p:txBody>
      </p:sp>
      <p:sp>
        <p:nvSpPr>
          <p:cNvPr id="3" name="Content Placeholder 2">
            <a:extLst>
              <a:ext uri="{FF2B5EF4-FFF2-40B4-BE49-F238E27FC236}">
                <a16:creationId xmlns:a16="http://schemas.microsoft.com/office/drawing/2014/main" id="{E2DB6BC1-F6C5-4413-B1EB-6F056A834947}"/>
              </a:ext>
            </a:extLst>
          </p:cNvPr>
          <p:cNvSpPr>
            <a:spLocks noGrp="1"/>
          </p:cNvSpPr>
          <p:nvPr>
            <p:ph idx="1"/>
          </p:nvPr>
        </p:nvSpPr>
        <p:spPr>
          <a:xfrm>
            <a:off x="491971" y="2133600"/>
            <a:ext cx="8382000" cy="3962400"/>
          </a:xfrm>
        </p:spPr>
        <p:txBody>
          <a:bodyPr>
            <a:normAutofit/>
          </a:bodyPr>
          <a:lstStyle/>
          <a:p>
            <a:pPr marL="0" indent="0">
              <a:buNone/>
            </a:pPr>
            <a:r>
              <a:rPr lang="en-US" sz="1400" dirty="0">
                <a:solidFill>
                  <a:schemeClr val="tx1"/>
                </a:solidFill>
              </a:rPr>
              <a:t>For a few of Williams and Colbert Consent Decree grants, special emailing instructions apply to protect consumer protected health information (PHI) that is required on the invoice template.  Grantees should follow instructions included on the program specific invoice template.</a:t>
            </a:r>
          </a:p>
          <a:p>
            <a:pPr marL="0" indent="0">
              <a:buNone/>
            </a:pPr>
            <a:endParaRPr lang="en-US" sz="1400" dirty="0">
              <a:solidFill>
                <a:schemeClr val="tx1"/>
              </a:solidFill>
            </a:endParaRPr>
          </a:p>
          <a:p>
            <a:pPr marL="0" indent="0">
              <a:buNone/>
            </a:pPr>
            <a:r>
              <a:rPr lang="en-US" sz="1400" dirty="0">
                <a:solidFill>
                  <a:schemeClr val="tx1"/>
                </a:solidFill>
              </a:rPr>
              <a:t>These specific </a:t>
            </a:r>
            <a:r>
              <a:rPr lang="en-US" sz="1400" b="1" dirty="0">
                <a:solidFill>
                  <a:schemeClr val="tx1"/>
                </a:solidFill>
              </a:rPr>
              <a:t>Williams invoices </a:t>
            </a:r>
            <a:r>
              <a:rPr lang="en-US" sz="1400" dirty="0">
                <a:solidFill>
                  <a:schemeClr val="tx1"/>
                </a:solidFill>
              </a:rPr>
              <a:t>must be encrypted to Rebecca Paz and Connie Mariscal-Garcia and submitted to:  </a:t>
            </a:r>
          </a:p>
          <a:p>
            <a:pPr marL="0" indent="0">
              <a:buNone/>
            </a:pPr>
            <a:endParaRPr lang="en-US" sz="1400" dirty="0">
              <a:solidFill>
                <a:schemeClr val="tx1"/>
              </a:solidFill>
            </a:endParaRPr>
          </a:p>
          <a:p>
            <a:pPr marL="0" indent="0" algn="ctr">
              <a:buNone/>
            </a:pPr>
            <a:r>
              <a:rPr lang="en-US" sz="1400" u="sng" dirty="0">
                <a:solidFill>
                  <a:schemeClr val="tx1"/>
                </a:solidFill>
                <a:hlinkClick r:id="rId2"/>
              </a:rPr>
              <a:t>DHS.DMHWilliamsinvoices@illinois.gov</a:t>
            </a:r>
            <a:r>
              <a:rPr lang="en-US" sz="1400" dirty="0">
                <a:solidFill>
                  <a:schemeClr val="tx1"/>
                </a:solidFill>
              </a:rPr>
              <a:t> </a:t>
            </a:r>
          </a:p>
          <a:p>
            <a:pPr marL="0" indent="0">
              <a:buNone/>
            </a:pPr>
            <a:endParaRPr lang="en-US" sz="1400" i="1" dirty="0">
              <a:solidFill>
                <a:schemeClr val="tx1"/>
              </a:solidFill>
            </a:endParaRPr>
          </a:p>
          <a:p>
            <a:pPr marL="0" indent="0">
              <a:buNone/>
            </a:pPr>
            <a:endParaRPr lang="en-US" sz="1400" i="1" dirty="0">
              <a:solidFill>
                <a:schemeClr val="tx1"/>
              </a:solidFill>
            </a:endParaRPr>
          </a:p>
          <a:p>
            <a:pPr marL="0" indent="0">
              <a:buNone/>
            </a:pPr>
            <a:r>
              <a:rPr lang="en-US" sz="1400" dirty="0">
                <a:solidFill>
                  <a:schemeClr val="tx1"/>
                </a:solidFill>
              </a:rPr>
              <a:t>These specific </a:t>
            </a:r>
            <a:r>
              <a:rPr lang="en-US" sz="1400" b="1" dirty="0">
                <a:solidFill>
                  <a:schemeClr val="tx1"/>
                </a:solidFill>
              </a:rPr>
              <a:t>Colbert invoices </a:t>
            </a:r>
            <a:r>
              <a:rPr lang="en-US" sz="1400" dirty="0">
                <a:solidFill>
                  <a:schemeClr val="tx1"/>
                </a:solidFill>
              </a:rPr>
              <a:t>must be encrypted to Rebecca Paz and submitted to:  </a:t>
            </a:r>
          </a:p>
          <a:p>
            <a:pPr marL="0" indent="0" algn="ctr">
              <a:buNone/>
            </a:pPr>
            <a:endParaRPr lang="en-US" sz="1400" u="sng" dirty="0">
              <a:solidFill>
                <a:schemeClr val="tx1"/>
              </a:solidFill>
              <a:hlinkClick r:id="rId3"/>
            </a:endParaRPr>
          </a:p>
          <a:p>
            <a:pPr marL="0" indent="0" algn="ctr">
              <a:buNone/>
            </a:pPr>
            <a:r>
              <a:rPr lang="en-US" sz="1400" u="sng" dirty="0">
                <a:solidFill>
                  <a:schemeClr val="tx1"/>
                </a:solidFill>
                <a:hlinkClick r:id="rId3"/>
              </a:rPr>
              <a:t>DHS.DMHColbertinvoices@illinois.gov</a:t>
            </a:r>
            <a:r>
              <a:rPr lang="en-US" sz="1400" dirty="0">
                <a:solidFill>
                  <a:schemeClr val="tx1"/>
                </a:solidFill>
              </a:rPr>
              <a:t> </a:t>
            </a:r>
          </a:p>
          <a:p>
            <a:pPr marL="0" indent="0">
              <a:buNone/>
            </a:pPr>
            <a:endParaRPr lang="en-US" sz="1800" dirty="0"/>
          </a:p>
        </p:txBody>
      </p:sp>
    </p:spTree>
    <p:extLst>
      <p:ext uri="{BB962C8B-B14F-4D97-AF65-F5344CB8AC3E}">
        <p14:creationId xmlns:p14="http://schemas.microsoft.com/office/powerpoint/2010/main" val="261390381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65811-6F55-47D9-82A5-0C3B51532B5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5FE9B0E-22F0-4890-96EA-4C18041430CB}"/>
              </a:ext>
            </a:extLst>
          </p:cNvPr>
          <p:cNvSpPr>
            <a:spLocks noGrp="1"/>
          </p:cNvSpPr>
          <p:nvPr>
            <p:ph idx="1"/>
          </p:nvPr>
        </p:nvSpPr>
        <p:spPr>
          <a:xfrm>
            <a:off x="457200" y="2743201"/>
            <a:ext cx="8229600" cy="1295400"/>
          </a:xfrm>
        </p:spPr>
        <p:txBody>
          <a:bodyPr/>
          <a:lstStyle/>
          <a:p>
            <a:r>
              <a:rPr lang="en-US" sz="1400" dirty="0"/>
              <a:t>All questions should be directed to the program contact indicated on the program contact list on the DMH web page located at</a:t>
            </a:r>
          </a:p>
          <a:p>
            <a:r>
              <a:rPr lang="en-US" sz="1400" dirty="0">
                <a:hlinkClick r:id="rId2"/>
              </a:rPr>
              <a:t>http://www.dhs.state.il.us/page.aspx?item=110484</a:t>
            </a:r>
            <a:endParaRPr lang="en-US" sz="1400" dirty="0"/>
          </a:p>
          <a:p>
            <a:endParaRPr lang="en-US" dirty="0"/>
          </a:p>
          <a:p>
            <a:endParaRPr lang="en-US" dirty="0"/>
          </a:p>
        </p:txBody>
      </p:sp>
    </p:spTree>
    <p:extLst>
      <p:ext uri="{BB962C8B-B14F-4D97-AF65-F5344CB8AC3E}">
        <p14:creationId xmlns:p14="http://schemas.microsoft.com/office/powerpoint/2010/main" val="32688924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lstStyle/>
          <a:p>
            <a:pPr>
              <a:lnSpc>
                <a:spcPct val="100000"/>
              </a:lnSpc>
            </a:pPr>
            <a:r>
              <a:rPr lang="en-US" sz="3200" dirty="0"/>
              <a:t>Registering for an</a:t>
            </a:r>
            <a:br>
              <a:rPr lang="en-US" sz="3200" dirty="0"/>
            </a:br>
            <a:r>
              <a:rPr lang="en-US" sz="3200" dirty="0"/>
              <a:t> “</a:t>
            </a:r>
            <a:r>
              <a:rPr lang="en-US" sz="3200" u="sng" dirty="0"/>
              <a:t>@external.illinois.gov</a:t>
            </a:r>
            <a:r>
              <a:rPr lang="en-US" sz="3200" dirty="0"/>
              <a:t>” ID and Password</a:t>
            </a:r>
            <a:endParaRPr lang="en-US" sz="3200" dirty="0">
              <a:effectLst/>
            </a:endParaRPr>
          </a:p>
        </p:txBody>
      </p:sp>
      <p:sp>
        <p:nvSpPr>
          <p:cNvPr id="3" name="Content Placeholder 2"/>
          <p:cNvSpPr>
            <a:spLocks noGrp="1"/>
          </p:cNvSpPr>
          <p:nvPr>
            <p:ph idx="1"/>
          </p:nvPr>
        </p:nvSpPr>
        <p:spPr>
          <a:xfrm>
            <a:off x="457200" y="1905000"/>
            <a:ext cx="8229600" cy="4648200"/>
          </a:xfrm>
        </p:spPr>
        <p:txBody>
          <a:bodyPr>
            <a:normAutofit/>
          </a:bodyPr>
          <a:lstStyle/>
          <a:p>
            <a:pPr marL="0" indent="0">
              <a:buNone/>
            </a:pPr>
            <a:r>
              <a:rPr lang="en-US" sz="1400" dirty="0">
                <a:solidFill>
                  <a:schemeClr val="tx1"/>
                </a:solidFill>
              </a:rPr>
              <a:t>All Grantees are required to register a user or users who will each receive an “@</a:t>
            </a:r>
            <a:r>
              <a:rPr lang="en-US" sz="1400" b="1" dirty="0">
                <a:solidFill>
                  <a:schemeClr val="tx1"/>
                </a:solidFill>
              </a:rPr>
              <a:t>external.illinois.gov”</a:t>
            </a:r>
            <a:r>
              <a:rPr lang="en-US" sz="1400" dirty="0">
                <a:solidFill>
                  <a:schemeClr val="tx1"/>
                </a:solidFill>
              </a:rPr>
              <a:t> ID and Password from the State of IL CMS Identity Management System. An </a:t>
            </a:r>
            <a:r>
              <a:rPr lang="en-US" sz="1400" b="1" dirty="0">
                <a:solidFill>
                  <a:schemeClr val="tx1"/>
                </a:solidFill>
              </a:rPr>
              <a:t>external.</a:t>
            </a:r>
            <a:r>
              <a:rPr lang="en-US" sz="1400" dirty="0">
                <a:solidFill>
                  <a:schemeClr val="tx1"/>
                </a:solidFill>
              </a:rPr>
              <a:t>i</a:t>
            </a:r>
            <a:r>
              <a:rPr lang="en-US" sz="1400" b="1" dirty="0">
                <a:solidFill>
                  <a:schemeClr val="tx1"/>
                </a:solidFill>
              </a:rPr>
              <a:t>llinois.gov  </a:t>
            </a:r>
            <a:r>
              <a:rPr lang="en-US" sz="1400" dirty="0">
                <a:solidFill>
                  <a:schemeClr val="tx1"/>
                </a:solidFill>
              </a:rPr>
              <a:t>ID</a:t>
            </a:r>
            <a:r>
              <a:rPr lang="en-US" sz="1400" b="1" dirty="0">
                <a:solidFill>
                  <a:schemeClr val="tx1"/>
                </a:solidFill>
              </a:rPr>
              <a:t> </a:t>
            </a:r>
            <a:r>
              <a:rPr lang="en-US" sz="1400" dirty="0">
                <a:solidFill>
                  <a:schemeClr val="tx1"/>
                </a:solidFill>
              </a:rPr>
              <a:t>uniquely identifies an individual person authorized for access to State of Illinois computing services.  </a:t>
            </a:r>
            <a:endParaRPr lang="en-US" sz="1400" dirty="0"/>
          </a:p>
          <a:p>
            <a:pPr marL="0" indent="0">
              <a:buNone/>
            </a:pPr>
            <a:endParaRPr lang="en-US" sz="1400" dirty="0">
              <a:solidFill>
                <a:schemeClr val="tx1"/>
              </a:solidFill>
            </a:endParaRPr>
          </a:p>
          <a:p>
            <a:pPr marL="0" indent="0">
              <a:buNone/>
            </a:pPr>
            <a:r>
              <a:rPr lang="en-US" sz="1400" dirty="0">
                <a:solidFill>
                  <a:schemeClr val="tx1"/>
                </a:solidFill>
              </a:rPr>
              <a:t>If you already have an </a:t>
            </a:r>
            <a:r>
              <a:rPr lang="en-US" sz="1400" b="1" dirty="0">
                <a:solidFill>
                  <a:schemeClr val="tx1"/>
                </a:solidFill>
              </a:rPr>
              <a:t>“@external.illinois.gov</a:t>
            </a:r>
            <a:r>
              <a:rPr lang="en-US" sz="1400" dirty="0">
                <a:solidFill>
                  <a:schemeClr val="tx1"/>
                </a:solidFill>
              </a:rPr>
              <a:t>” account, previously created for access to any other state application like CRV, you are not required to create another one. </a:t>
            </a:r>
          </a:p>
          <a:p>
            <a:pPr marL="0" indent="0">
              <a:buNone/>
            </a:pPr>
            <a:endParaRPr lang="en-US" sz="1400" dirty="0">
              <a:solidFill>
                <a:schemeClr val="tx1"/>
              </a:solidFill>
            </a:endParaRPr>
          </a:p>
          <a:p>
            <a:pPr marL="0" indent="0">
              <a:buNone/>
            </a:pPr>
            <a:r>
              <a:rPr lang="en-US" sz="1400" b="1" dirty="0">
                <a:solidFill>
                  <a:schemeClr val="tx1"/>
                </a:solidFill>
              </a:rPr>
              <a:t>@external.illinois.gov  </a:t>
            </a:r>
            <a:r>
              <a:rPr lang="en-US" sz="1400" dirty="0">
                <a:solidFill>
                  <a:schemeClr val="tx1"/>
                </a:solidFill>
              </a:rPr>
              <a:t>IDs</a:t>
            </a:r>
            <a:r>
              <a:rPr lang="en-US" sz="1400" b="1" dirty="0">
                <a:solidFill>
                  <a:schemeClr val="tx1"/>
                </a:solidFill>
              </a:rPr>
              <a:t> </a:t>
            </a:r>
            <a:r>
              <a:rPr lang="en-US" sz="1400" dirty="0">
                <a:solidFill>
                  <a:schemeClr val="tx1"/>
                </a:solidFill>
              </a:rPr>
              <a:t>should not be re-used by another person, or shared by more than one person. If someone new, or more than one person who works for the Grantee needs to access the CSA  system, each must have their own </a:t>
            </a:r>
            <a:r>
              <a:rPr lang="en-US" sz="1400" b="1" dirty="0">
                <a:solidFill>
                  <a:schemeClr val="tx1"/>
                </a:solidFill>
              </a:rPr>
              <a:t>@external.illinois.gov  </a:t>
            </a:r>
            <a:r>
              <a:rPr lang="en-US" sz="1400" dirty="0">
                <a:solidFill>
                  <a:schemeClr val="tx1"/>
                </a:solidFill>
              </a:rPr>
              <a:t>ID.</a:t>
            </a:r>
          </a:p>
          <a:p>
            <a:pPr marL="0" indent="0">
              <a:buNone/>
            </a:pPr>
            <a:endParaRPr lang="en-US" sz="1400" dirty="0">
              <a:solidFill>
                <a:schemeClr val="tx1"/>
              </a:solidFill>
            </a:endParaRPr>
          </a:p>
          <a:p>
            <a:pPr marL="0" indent="0">
              <a:buNone/>
            </a:pPr>
            <a:r>
              <a:rPr lang="en-US" sz="1400" dirty="0">
                <a:solidFill>
                  <a:schemeClr val="tx1"/>
                </a:solidFill>
              </a:rPr>
              <a:t>The “@</a:t>
            </a:r>
            <a:r>
              <a:rPr lang="en-US" sz="1400" b="1" dirty="0">
                <a:solidFill>
                  <a:schemeClr val="tx1"/>
                </a:solidFill>
              </a:rPr>
              <a:t>external.illinois.gov”</a:t>
            </a:r>
            <a:r>
              <a:rPr lang="en-US" sz="1400" dirty="0">
                <a:solidFill>
                  <a:schemeClr val="tx1"/>
                </a:solidFill>
              </a:rPr>
              <a:t> ID is required in order to request access to the DHS CSA tracking system. </a:t>
            </a:r>
          </a:p>
          <a:p>
            <a:pPr marL="0" indent="0">
              <a:buNone/>
            </a:pPr>
            <a:endParaRPr lang="en-US" sz="1400" dirty="0">
              <a:solidFill>
                <a:schemeClr val="tx1"/>
              </a:solidFill>
            </a:endParaRPr>
          </a:p>
          <a:p>
            <a:pPr marL="0" indent="0">
              <a:buNone/>
            </a:pPr>
            <a:r>
              <a:rPr lang="en-US" sz="1400" dirty="0">
                <a:solidFill>
                  <a:schemeClr val="tx1"/>
                </a:solidFill>
              </a:rPr>
              <a:t>This process requires a valid IL driver’s license to complete online.  Once registered, users will be able to recover or reset the user ID and contact email address via </a:t>
            </a:r>
            <a:r>
              <a:rPr lang="en-US" sz="1400" b="1" u="sng" dirty="0">
                <a:hlinkClick r:id="rId2"/>
              </a:rPr>
              <a:t>https://id.illinois.gov</a:t>
            </a:r>
            <a:r>
              <a:rPr lang="en-US" sz="1400" b="1" dirty="0">
                <a:hlinkClick r:id="rId2"/>
              </a:rPr>
              <a:t> </a:t>
            </a:r>
            <a:r>
              <a:rPr lang="en-US" sz="1400" dirty="0">
                <a:solidFill>
                  <a:schemeClr val="tx1"/>
                </a:solidFill>
              </a:rPr>
              <a:t>website. </a:t>
            </a:r>
            <a:endParaRPr lang="en-US" sz="1400" b="1" dirty="0">
              <a:solidFill>
                <a:schemeClr val="tx1"/>
              </a:solidFill>
            </a:endParaRPr>
          </a:p>
        </p:txBody>
      </p:sp>
    </p:spTree>
    <p:extLst>
      <p:ext uri="{BB962C8B-B14F-4D97-AF65-F5344CB8AC3E}">
        <p14:creationId xmlns:p14="http://schemas.microsoft.com/office/powerpoint/2010/main" val="27654576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036513228"/>
              </p:ext>
            </p:extLst>
          </p:nvPr>
        </p:nvGraphicFramePr>
        <p:xfrm>
          <a:off x="435006" y="1524000"/>
          <a:ext cx="8321040" cy="4800600"/>
        </p:xfrm>
        <a:graphic>
          <a:graphicData uri="http://schemas.openxmlformats.org/presentationml/2006/ole">
            <mc:AlternateContent xmlns:mc="http://schemas.openxmlformats.org/markup-compatibility/2006">
              <mc:Choice xmlns:v="urn:schemas-microsoft-com:vml" Requires="v">
                <p:oleObj spid="_x0000_s1180" name="Bitmap Image" r:id="rId3" imgW="9434378" imgH="5441152" progId="Paint.Picture">
                  <p:embed/>
                </p:oleObj>
              </mc:Choice>
              <mc:Fallback>
                <p:oleObj name="Bitmap Image" r:id="rId3" imgW="9434378" imgH="5441152"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006" y="1524000"/>
                        <a:ext cx="8321040" cy="4800600"/>
                      </a:xfrm>
                      <a:prstGeom prst="rect">
                        <a:avLst/>
                      </a:prstGeom>
                      <a:noFill/>
                    </p:spPr>
                  </p:pic>
                </p:oleObj>
              </mc:Fallback>
            </mc:AlternateContent>
          </a:graphicData>
        </a:graphic>
      </p:graphicFrame>
      <p:sp>
        <p:nvSpPr>
          <p:cNvPr id="8" name="Content Placeholder 7"/>
          <p:cNvSpPr>
            <a:spLocks noGrp="1"/>
          </p:cNvSpPr>
          <p:nvPr>
            <p:ph idx="1"/>
          </p:nvPr>
        </p:nvSpPr>
        <p:spPr>
          <a:xfrm>
            <a:off x="466817" y="383959"/>
            <a:ext cx="8229600" cy="606635"/>
          </a:xfrm>
        </p:spPr>
        <p:txBody>
          <a:bodyPr>
            <a:normAutofit/>
          </a:bodyPr>
          <a:lstStyle/>
          <a:p>
            <a:pPr marL="0" indent="0">
              <a:buNone/>
            </a:pPr>
            <a:r>
              <a:rPr lang="en-US" sz="1400" dirty="0">
                <a:solidFill>
                  <a:schemeClr val="tx1"/>
                </a:solidFill>
              </a:rPr>
              <a:t>Type </a:t>
            </a:r>
            <a:r>
              <a:rPr lang="en-US" sz="1400" b="1" u="sng" dirty="0">
                <a:hlinkClick r:id="rId5"/>
              </a:rPr>
              <a:t>https://id.illinois.gov</a:t>
            </a:r>
            <a:r>
              <a:rPr lang="en-US" sz="1400" b="1" dirty="0">
                <a:hlinkClick r:id="rId5"/>
              </a:rPr>
              <a:t> </a:t>
            </a:r>
            <a:r>
              <a:rPr lang="en-US" sz="1400" dirty="0">
                <a:solidFill>
                  <a:schemeClr val="tx1"/>
                </a:solidFill>
              </a:rPr>
              <a:t>in your browser and click “enter”.  Then click on “Create Illinois.gov Account.  </a:t>
            </a:r>
          </a:p>
          <a:p>
            <a:pPr marL="0" indent="0">
              <a:buNone/>
            </a:pPr>
            <a:endParaRPr lang="en-US" sz="1700" dirty="0">
              <a:solidFill>
                <a:schemeClr val="tx1"/>
              </a:solidFill>
            </a:endParaRPr>
          </a:p>
        </p:txBody>
      </p:sp>
    </p:spTree>
    <p:extLst>
      <p:ext uri="{BB962C8B-B14F-4D97-AF65-F5344CB8AC3E}">
        <p14:creationId xmlns:p14="http://schemas.microsoft.com/office/powerpoint/2010/main" val="11463494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p:cTn id="1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800100" y="846666"/>
            <a:ext cx="7543800" cy="5105400"/>
          </a:xfrm>
          <a:prstGeom prst="rect">
            <a:avLst/>
          </a:prstGeom>
        </p:spPr>
      </p:pic>
      <p:sp>
        <p:nvSpPr>
          <p:cNvPr id="3" name="TextBox 2">
            <a:extLst>
              <a:ext uri="{FF2B5EF4-FFF2-40B4-BE49-F238E27FC236}">
                <a16:creationId xmlns:a16="http://schemas.microsoft.com/office/drawing/2014/main" id="{CFC39B93-6A0E-477E-8180-900DBD1765CB}"/>
              </a:ext>
            </a:extLst>
          </p:cNvPr>
          <p:cNvSpPr txBox="1"/>
          <p:nvPr/>
        </p:nvSpPr>
        <p:spPr>
          <a:xfrm>
            <a:off x="747944" y="228600"/>
            <a:ext cx="7543800" cy="523220"/>
          </a:xfrm>
          <a:prstGeom prst="rect">
            <a:avLst/>
          </a:prstGeom>
          <a:noFill/>
        </p:spPr>
        <p:txBody>
          <a:bodyPr wrap="square" rtlCol="0">
            <a:spAutoFit/>
          </a:bodyPr>
          <a:lstStyle/>
          <a:p>
            <a:r>
              <a:rPr lang="en-US" sz="1400" dirty="0">
                <a:latin typeface="+mj-lt"/>
              </a:rPr>
              <a:t>The ID Management process will send an invitation to register to the email address provided by the Grantee User.</a:t>
            </a:r>
          </a:p>
        </p:txBody>
      </p:sp>
      <p:sp>
        <p:nvSpPr>
          <p:cNvPr id="5" name="Rectangle 4">
            <a:extLst>
              <a:ext uri="{FF2B5EF4-FFF2-40B4-BE49-F238E27FC236}">
                <a16:creationId xmlns:a16="http://schemas.microsoft.com/office/drawing/2014/main" id="{654D67C9-9C1F-48DB-BA16-DDDD78CE835A}"/>
              </a:ext>
            </a:extLst>
          </p:cNvPr>
          <p:cNvSpPr/>
          <p:nvPr/>
        </p:nvSpPr>
        <p:spPr>
          <a:xfrm>
            <a:off x="304800" y="6172200"/>
            <a:ext cx="8382000" cy="307777"/>
          </a:xfrm>
          <a:prstGeom prst="rect">
            <a:avLst/>
          </a:prstGeom>
        </p:spPr>
        <p:txBody>
          <a:bodyPr wrap="square">
            <a:spAutoFit/>
          </a:bodyPr>
          <a:lstStyle/>
          <a:p>
            <a:pPr lvl="1"/>
            <a:r>
              <a:rPr lang="en-US" sz="1400" b="1" dirty="0">
                <a:latin typeface="+mj-lt"/>
              </a:rPr>
              <a:t>Please note:</a:t>
            </a:r>
            <a:r>
              <a:rPr lang="en-US" sz="1400" dirty="0">
                <a:latin typeface="+mj-lt"/>
              </a:rPr>
              <a:t> Choose General Public (Not employed by the State of Illinois) [EXTERNAL]</a:t>
            </a:r>
          </a:p>
        </p:txBody>
      </p:sp>
    </p:spTree>
    <p:extLst>
      <p:ext uri="{BB962C8B-B14F-4D97-AF65-F5344CB8AC3E}">
        <p14:creationId xmlns:p14="http://schemas.microsoft.com/office/powerpoint/2010/main" val="33092936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4AACC-8488-433A-BD5C-5F8A4F1C218C}"/>
              </a:ext>
            </a:extLst>
          </p:cNvPr>
          <p:cNvSpPr>
            <a:spLocks noGrp="1"/>
          </p:cNvSpPr>
          <p:nvPr>
            <p:ph type="title"/>
          </p:nvPr>
        </p:nvSpPr>
        <p:spPr>
          <a:xfrm>
            <a:off x="457200" y="381000"/>
            <a:ext cx="8229600" cy="1066800"/>
          </a:xfrm>
        </p:spPr>
        <p:txBody>
          <a:bodyPr/>
          <a:lstStyle/>
          <a:p>
            <a:pPr>
              <a:lnSpc>
                <a:spcPct val="100000"/>
              </a:lnSpc>
            </a:pPr>
            <a:r>
              <a:rPr lang="en-US" sz="3200" dirty="0"/>
              <a:t>How to Register for the DHS CSA Tracking System</a:t>
            </a:r>
          </a:p>
        </p:txBody>
      </p:sp>
      <p:sp>
        <p:nvSpPr>
          <p:cNvPr id="5" name="TextBox 4">
            <a:extLst>
              <a:ext uri="{FF2B5EF4-FFF2-40B4-BE49-F238E27FC236}">
                <a16:creationId xmlns:a16="http://schemas.microsoft.com/office/drawing/2014/main" id="{AD4200ED-F341-429E-8BD9-4CDB74E136DE}"/>
              </a:ext>
            </a:extLst>
          </p:cNvPr>
          <p:cNvSpPr txBox="1"/>
          <p:nvPr/>
        </p:nvSpPr>
        <p:spPr>
          <a:xfrm>
            <a:off x="762000" y="2133600"/>
            <a:ext cx="7772400" cy="3077766"/>
          </a:xfrm>
          <a:prstGeom prst="rect">
            <a:avLst/>
          </a:prstGeom>
          <a:noFill/>
        </p:spPr>
        <p:txBody>
          <a:bodyPr wrap="square" rtlCol="0">
            <a:spAutoFit/>
          </a:bodyPr>
          <a:lstStyle/>
          <a:p>
            <a:pPr marL="171450" indent="-171450">
              <a:buFont typeface="Arial" panose="020B0604020202020204" pitchFamily="34" charset="0"/>
              <a:buChar char="•"/>
            </a:pPr>
            <a:r>
              <a:rPr lang="en-US" sz="1400" dirty="0">
                <a:latin typeface="+mj-lt"/>
              </a:rPr>
              <a:t>After your External Illinois.gov ID is created, you may register for the CSA Tracking System.  You will need an Invitation Key Code in order to submit your request for CSA Tracking System access. If you do not have an Invitation Key Code, send an email to </a:t>
            </a:r>
            <a:r>
              <a:rPr lang="en-US" sz="1400" dirty="0">
                <a:latin typeface="+mj-lt"/>
                <a:hlinkClick r:id="rId2"/>
              </a:rPr>
              <a:t>DHS.DHSOCA@Illinois.gov</a:t>
            </a:r>
            <a:r>
              <a:rPr lang="en-US" sz="1400" dirty="0">
                <a:latin typeface="+mj-lt"/>
              </a:rPr>
              <a:t> to receive your Invitation Key Code.  The Invitation Key Code can be used for multiple registrations.</a:t>
            </a:r>
          </a:p>
          <a:p>
            <a:endParaRPr lang="en-US" sz="1400" dirty="0">
              <a:latin typeface="+mj-lt"/>
            </a:endParaRPr>
          </a:p>
          <a:p>
            <a:pPr marL="171450" indent="-171450">
              <a:buFont typeface="Arial" panose="020B0604020202020204" pitchFamily="34" charset="0"/>
              <a:buChar char="•"/>
            </a:pPr>
            <a:r>
              <a:rPr lang="en-US" sz="1400" dirty="0">
                <a:latin typeface="+mj-lt"/>
              </a:rPr>
              <a:t>The address for the CSA Tracking System Registration Site is: </a:t>
            </a:r>
            <a:r>
              <a:rPr lang="en-US" sz="1400" b="1" dirty="0">
                <a:latin typeface="+mj-lt"/>
                <a:hlinkClick r:id="rId3"/>
              </a:rPr>
              <a:t>https://csa.dhs.illinois.gov/gtrpublic/gtr</a:t>
            </a:r>
            <a:r>
              <a:rPr lang="en-US" sz="1400" dirty="0">
                <a:latin typeface="+mj-lt"/>
              </a:rPr>
              <a:t>. </a:t>
            </a:r>
          </a:p>
          <a:p>
            <a:pPr marL="171450" indent="-171450">
              <a:buFont typeface="Arial" panose="020B0604020202020204" pitchFamily="34" charset="0"/>
              <a:buChar char="•"/>
            </a:pPr>
            <a:endParaRPr lang="en-US" sz="1400" b="1" dirty="0">
              <a:latin typeface="+mj-lt"/>
            </a:endParaRPr>
          </a:p>
          <a:p>
            <a:pPr marL="171450" indent="-171450">
              <a:buFont typeface="Arial" panose="020B0604020202020204" pitchFamily="34" charset="0"/>
              <a:buChar char="•"/>
            </a:pPr>
            <a:r>
              <a:rPr lang="en-US" sz="1400" b="1" dirty="0">
                <a:latin typeface="+mj-lt"/>
              </a:rPr>
              <a:t>If you are a new DHS provider</a:t>
            </a:r>
            <a:r>
              <a:rPr lang="en-US" sz="1400" dirty="0">
                <a:latin typeface="+mj-lt"/>
              </a:rPr>
              <a:t>, you will need to contact your division’s contact person to enter your organization's information in the CSA Tracking System before your registration will be approved.  Do not register before contacting your division contact person to enter your organization's information.</a:t>
            </a:r>
          </a:p>
          <a:p>
            <a:r>
              <a:rPr lang="en-US" sz="1200" dirty="0"/>
              <a:t>.</a:t>
            </a:r>
          </a:p>
        </p:txBody>
      </p:sp>
    </p:spTree>
    <p:extLst>
      <p:ext uri="{BB962C8B-B14F-4D97-AF65-F5344CB8AC3E}">
        <p14:creationId xmlns:p14="http://schemas.microsoft.com/office/powerpoint/2010/main" val="17199668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239C-3120-4D6E-8C19-BC2BD90EA0EF}"/>
              </a:ext>
            </a:extLst>
          </p:cNvPr>
          <p:cNvSpPr>
            <a:spLocks noGrp="1"/>
          </p:cNvSpPr>
          <p:nvPr>
            <p:ph type="title"/>
          </p:nvPr>
        </p:nvSpPr>
        <p:spPr>
          <a:xfrm>
            <a:off x="609600" y="304800"/>
            <a:ext cx="8229600" cy="1079361"/>
          </a:xfrm>
        </p:spPr>
        <p:txBody>
          <a:bodyPr/>
          <a:lstStyle/>
          <a:p>
            <a:pPr>
              <a:lnSpc>
                <a:spcPct val="100000"/>
              </a:lnSpc>
            </a:pPr>
            <a:r>
              <a:rPr lang="en-US" sz="3200" dirty="0"/>
              <a:t>How to Register for the DHS CSA Tracking System - continued</a:t>
            </a:r>
          </a:p>
        </p:txBody>
      </p:sp>
      <p:sp>
        <p:nvSpPr>
          <p:cNvPr id="4" name="Rectangle 3">
            <a:extLst>
              <a:ext uri="{FF2B5EF4-FFF2-40B4-BE49-F238E27FC236}">
                <a16:creationId xmlns:a16="http://schemas.microsoft.com/office/drawing/2014/main" id="{B1039537-368A-4A3B-8364-B3CEC5AAF54A}"/>
              </a:ext>
            </a:extLst>
          </p:cNvPr>
          <p:cNvSpPr/>
          <p:nvPr/>
        </p:nvSpPr>
        <p:spPr>
          <a:xfrm>
            <a:off x="800100" y="1676400"/>
            <a:ext cx="7543800" cy="4401205"/>
          </a:xfrm>
          <a:prstGeom prst="rect">
            <a:avLst/>
          </a:prstGeom>
        </p:spPr>
        <p:txBody>
          <a:bodyPr wrap="square">
            <a:spAutoFit/>
          </a:bodyPr>
          <a:lstStyle/>
          <a:p>
            <a:pPr marL="285750" lvl="0" indent="-285750">
              <a:buFont typeface="Arial" panose="020B0604020202020204" pitchFamily="34" charset="0"/>
              <a:buChar char="•"/>
            </a:pPr>
            <a:r>
              <a:rPr lang="en-US" sz="1200" b="1" dirty="0">
                <a:solidFill>
                  <a:prstClr val="black"/>
                </a:solidFill>
                <a:latin typeface="+mj-lt"/>
              </a:rPr>
              <a:t>Once your registration is processed by the Office of Contract Administration</a:t>
            </a:r>
            <a:r>
              <a:rPr lang="en-US" sz="1200" dirty="0">
                <a:solidFill>
                  <a:prstClr val="black"/>
                </a:solidFill>
                <a:latin typeface="+mj-lt"/>
              </a:rPr>
              <a:t>, you will receive instructions on how to log into the CSA Tracking System.  If you are a new IDHS provider, there may be a facilities page to enter your facilities information into the CSA Tracking System.</a:t>
            </a:r>
          </a:p>
          <a:p>
            <a:pPr marL="285750" lvl="0" indent="-285750">
              <a:buFont typeface="Arial" panose="020B0604020202020204" pitchFamily="34" charset="0"/>
              <a:buChar char="•"/>
            </a:pPr>
            <a:endParaRPr lang="en-US" sz="1200" dirty="0">
              <a:solidFill>
                <a:prstClr val="black"/>
              </a:solidFill>
              <a:latin typeface="+mj-lt"/>
            </a:endParaRPr>
          </a:p>
          <a:p>
            <a:pPr marL="285750" lvl="0" indent="-285750">
              <a:buFont typeface="Arial" panose="020B0604020202020204" pitchFamily="34" charset="0"/>
              <a:buChar char="•"/>
            </a:pPr>
            <a:r>
              <a:rPr lang="en-US" sz="1200" dirty="0">
                <a:solidFill>
                  <a:prstClr val="black"/>
                </a:solidFill>
                <a:latin typeface="+mj-lt"/>
              </a:rPr>
              <a:t>You should also go to the My Info tab and make sure you have a valid email address listed. Your External Illinois.gov ID is not a valid email address.</a:t>
            </a:r>
          </a:p>
          <a:p>
            <a:pPr marL="285750" lvl="0" indent="-285750">
              <a:buFont typeface="Arial" panose="020B0604020202020204" pitchFamily="34" charset="0"/>
              <a:buChar char="•"/>
            </a:pPr>
            <a:endParaRPr lang="en-US" sz="1200" dirty="0">
              <a:solidFill>
                <a:prstClr val="black"/>
              </a:solidFill>
              <a:latin typeface="+mj-lt"/>
            </a:endParaRPr>
          </a:p>
          <a:p>
            <a:pPr marL="285750" lvl="0" indent="-285750">
              <a:buFont typeface="Arial" panose="020B0604020202020204" pitchFamily="34" charset="0"/>
              <a:buChar char="•"/>
            </a:pPr>
            <a:r>
              <a:rPr lang="en-US" sz="1200" b="1" dirty="0">
                <a:solidFill>
                  <a:prstClr val="black"/>
                </a:solidFill>
                <a:latin typeface="+mj-lt"/>
              </a:rPr>
              <a:t>Budget Sign-Off Authority:  </a:t>
            </a:r>
            <a:r>
              <a:rPr lang="en-US" sz="1200" dirty="0">
                <a:solidFill>
                  <a:prstClr val="black"/>
                </a:solidFill>
                <a:latin typeface="+mj-lt"/>
              </a:rPr>
              <a:t>For access for the Executive Director to sign-off on Budgets in the CSA system, you will need to send an email to </a:t>
            </a:r>
            <a:r>
              <a:rPr lang="en-US" sz="1200" dirty="0">
                <a:solidFill>
                  <a:prstClr val="black"/>
                </a:solidFill>
                <a:latin typeface="+mj-lt"/>
                <a:hlinkClick r:id="rId2"/>
              </a:rPr>
              <a:t>DHS.DHSOCA@Illinois.gov</a:t>
            </a:r>
            <a:r>
              <a:rPr lang="en-US" sz="1200" dirty="0">
                <a:solidFill>
                  <a:prstClr val="black"/>
                </a:solidFill>
                <a:latin typeface="+mj-lt"/>
              </a:rPr>
              <a:t> requesting GATA Budget Signoff Authority.  The email request should include the following.</a:t>
            </a:r>
          </a:p>
          <a:p>
            <a:pPr marL="742950" lvl="1" indent="-285750">
              <a:buFont typeface="Arial" panose="020B0604020202020204" pitchFamily="34" charset="0"/>
              <a:buChar char="•"/>
            </a:pPr>
            <a:r>
              <a:rPr lang="en-US" sz="1200" dirty="0">
                <a:solidFill>
                  <a:prstClr val="black"/>
                </a:solidFill>
                <a:latin typeface="+mj-lt"/>
              </a:rPr>
              <a:t>The Name and FEIN of the organization;</a:t>
            </a:r>
          </a:p>
          <a:p>
            <a:pPr marL="742950" lvl="1" indent="-285750">
              <a:buFont typeface="Arial" panose="020B0604020202020204" pitchFamily="34" charset="0"/>
              <a:buChar char="•"/>
            </a:pPr>
            <a:r>
              <a:rPr lang="en-US" sz="1200" dirty="0">
                <a:solidFill>
                  <a:prstClr val="black"/>
                </a:solidFill>
                <a:latin typeface="+mj-lt"/>
              </a:rPr>
              <a:t>The Name and Job Title of the organization’s employee requesting the access for the Executive Director; and</a:t>
            </a:r>
          </a:p>
          <a:p>
            <a:pPr marL="742950" lvl="1" indent="-285750">
              <a:buFont typeface="Arial" panose="020B0604020202020204" pitchFamily="34" charset="0"/>
              <a:buChar char="•"/>
            </a:pPr>
            <a:r>
              <a:rPr lang="en-US" sz="1200" dirty="0">
                <a:solidFill>
                  <a:prstClr val="black"/>
                </a:solidFill>
                <a:latin typeface="+mj-lt"/>
              </a:rPr>
              <a:t>The Name and @external.Illinois.gov ID of the Executive Director (or equivalent) who will be used to approve budgets for the provider.</a:t>
            </a:r>
          </a:p>
          <a:p>
            <a:pPr marL="285750" lvl="0" indent="-285750">
              <a:buFont typeface="Arial" panose="020B0604020202020204" pitchFamily="34" charset="0"/>
              <a:buChar char="•"/>
            </a:pPr>
            <a:r>
              <a:rPr lang="en-US" sz="1200" dirty="0">
                <a:solidFill>
                  <a:prstClr val="black"/>
                </a:solidFill>
                <a:latin typeface="+mj-lt"/>
              </a:rPr>
              <a:t>Budget Signoff Authority cannot be requested by phone or in the comments section of Registration.  DHSOCA will respond to your email when GATA Budget Signoff Authority is approved.</a:t>
            </a:r>
          </a:p>
          <a:p>
            <a:pPr lvl="0"/>
            <a:endParaRPr lang="en-US" sz="1200" dirty="0">
              <a:solidFill>
                <a:prstClr val="black"/>
              </a:solidFill>
              <a:latin typeface="+mj-lt"/>
            </a:endParaRPr>
          </a:p>
          <a:p>
            <a:pPr lvl="0"/>
            <a:endParaRPr lang="en-US" sz="1200" dirty="0">
              <a:solidFill>
                <a:prstClr val="black"/>
              </a:solidFill>
              <a:latin typeface="+mj-lt"/>
            </a:endParaRPr>
          </a:p>
          <a:p>
            <a:pPr lvl="0"/>
            <a:r>
              <a:rPr lang="en-US" sz="1000" i="1" dirty="0">
                <a:solidFill>
                  <a:prstClr val="black"/>
                </a:solidFill>
                <a:latin typeface="+mj-lt"/>
              </a:rPr>
              <a:t>Confidentiality Notice - The Grantee-Provider shall comply with applicable State and Federal statutes, Federal regulations and Department administrative rules regarding confidential records or other information obtained by the Provider concerning persons served under this Agreement. The records and information shall be protected by the Provider from unauthorized disclosure.</a:t>
            </a:r>
          </a:p>
        </p:txBody>
      </p:sp>
    </p:spTree>
    <p:extLst>
      <p:ext uri="{BB962C8B-B14F-4D97-AF65-F5344CB8AC3E}">
        <p14:creationId xmlns:p14="http://schemas.microsoft.com/office/powerpoint/2010/main" val="18897089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8763000" cy="762000"/>
          </a:xfrm>
        </p:spPr>
        <p:txBody>
          <a:bodyPr/>
          <a:lstStyle/>
          <a:p>
            <a:r>
              <a:rPr lang="en-US" sz="3200" dirty="0"/>
              <a:t>DHS CSA Grant Tracking System Access</a:t>
            </a:r>
          </a:p>
        </p:txBody>
      </p:sp>
      <p:sp>
        <p:nvSpPr>
          <p:cNvPr id="7" name="Content Placeholder 6"/>
          <p:cNvSpPr>
            <a:spLocks noGrp="1"/>
          </p:cNvSpPr>
          <p:nvPr>
            <p:ph idx="1"/>
          </p:nvPr>
        </p:nvSpPr>
        <p:spPr>
          <a:xfrm>
            <a:off x="239980" y="1219200"/>
            <a:ext cx="8740239" cy="5105400"/>
          </a:xfrm>
        </p:spPr>
        <p:txBody>
          <a:bodyPr>
            <a:normAutofit/>
          </a:bodyPr>
          <a:lstStyle/>
          <a:p>
            <a:pPr marL="0" indent="0">
              <a:buNone/>
            </a:pPr>
            <a:r>
              <a:rPr lang="en-US" sz="1400" dirty="0">
                <a:solidFill>
                  <a:schemeClr val="tx1"/>
                </a:solidFill>
              </a:rPr>
              <a:t>After obtaining an @external.Illinois.gov ID and password as well as registering in the CSA System, users will be able to access the DHS CSA system at:</a:t>
            </a:r>
          </a:p>
          <a:p>
            <a:pPr marL="0" indent="0" algn="ctr">
              <a:buNone/>
            </a:pPr>
            <a:r>
              <a:rPr lang="en-US" sz="1800" dirty="0">
                <a:solidFill>
                  <a:srgbClr val="0070C0"/>
                </a:solidFill>
              </a:rPr>
              <a:t>https://csa.dhs.illinois.gov/gtpsecure/gtp</a:t>
            </a:r>
          </a:p>
          <a:p>
            <a:pPr marL="0" indent="0">
              <a:buNone/>
            </a:pPr>
            <a:endParaRPr lang="en-US" sz="900" dirty="0">
              <a:solidFill>
                <a:schemeClr val="tx1"/>
              </a:solidFill>
            </a:endParaRPr>
          </a:p>
          <a:p>
            <a:pPr marL="0" indent="0">
              <a:buNone/>
            </a:pPr>
            <a:endParaRPr lang="en-US" sz="900" dirty="0">
              <a:solidFill>
                <a:schemeClr val="tx1"/>
              </a:solidFill>
            </a:endParaRPr>
          </a:p>
          <a:p>
            <a:pPr marL="0" indent="0">
              <a:buNone/>
            </a:pPr>
            <a:endParaRPr lang="en-US" sz="900" dirty="0">
              <a:solidFill>
                <a:schemeClr val="tx1"/>
              </a:solidFill>
            </a:endParaRPr>
          </a:p>
          <a:p>
            <a:pPr marL="0" indent="0">
              <a:buNone/>
            </a:pPr>
            <a:endParaRPr lang="en-US" sz="900" dirty="0">
              <a:solidFill>
                <a:schemeClr val="tx1"/>
              </a:solidFill>
            </a:endParaRPr>
          </a:p>
          <a:p>
            <a:pPr marL="0" indent="0">
              <a:buNone/>
            </a:pPr>
            <a:endParaRPr lang="en-US" sz="900" dirty="0">
              <a:solidFill>
                <a:schemeClr val="tx1"/>
              </a:solidFill>
            </a:endParaRPr>
          </a:p>
          <a:p>
            <a:pPr marL="0" indent="0">
              <a:buNone/>
            </a:pPr>
            <a:endParaRPr lang="en-US" sz="900" dirty="0">
              <a:solidFill>
                <a:schemeClr val="tx1"/>
              </a:solidFill>
            </a:endParaRPr>
          </a:p>
          <a:p>
            <a:pPr marL="0" indent="0">
              <a:buNone/>
            </a:pPr>
            <a:endParaRPr lang="en-US" sz="900" dirty="0">
              <a:solidFill>
                <a:schemeClr val="tx1"/>
              </a:solidFill>
            </a:endParaRPr>
          </a:p>
          <a:p>
            <a:pPr marL="0" indent="0">
              <a:buNone/>
            </a:pPr>
            <a:endParaRPr lang="en-US" sz="900" dirty="0">
              <a:solidFill>
                <a:schemeClr val="tx1"/>
              </a:solidFill>
            </a:endParaRPr>
          </a:p>
          <a:p>
            <a:pPr marL="0" indent="0">
              <a:buNone/>
            </a:pPr>
            <a:endParaRPr lang="en-US" sz="900" dirty="0">
              <a:solidFill>
                <a:schemeClr val="tx1"/>
              </a:solidFill>
            </a:endParaRPr>
          </a:p>
          <a:p>
            <a:pPr marL="0" indent="0">
              <a:buNone/>
            </a:pPr>
            <a:endParaRPr lang="en-US" sz="900" dirty="0">
              <a:solidFill>
                <a:schemeClr val="tx1"/>
              </a:solidFill>
            </a:endParaRPr>
          </a:p>
          <a:p>
            <a:pPr marL="0" indent="0">
              <a:buNone/>
            </a:pPr>
            <a:endParaRPr lang="en-US" sz="900" dirty="0">
              <a:solidFill>
                <a:schemeClr val="tx1"/>
              </a:solidFill>
            </a:endParaRPr>
          </a:p>
          <a:p>
            <a:pPr marL="0" indent="0">
              <a:buNone/>
            </a:pPr>
            <a:r>
              <a:rPr lang="en-US" sz="1600" dirty="0">
                <a:solidFill>
                  <a:schemeClr val="tx1"/>
                </a:solidFill>
              </a:rPr>
              <a:t>Grantees needing assistance with their external ID or CSA registration are encouraged to contact the State of Illinois DoIT Department at either of the following numbers:			(217) 524-3648  or  (312) 814-3648</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787" y="2438400"/>
            <a:ext cx="8610600"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457940" y="5487329"/>
            <a:ext cx="3429000" cy="400110"/>
          </a:xfrm>
          <a:prstGeom prst="rect">
            <a:avLst/>
          </a:prstGeom>
          <a:noFill/>
        </p:spPr>
        <p:txBody>
          <a:bodyPr wrap="square" rtlCol="0">
            <a:spAutoFit/>
          </a:bodyPr>
          <a:lstStyle/>
          <a:p>
            <a:r>
              <a:rPr lang="en-US" sz="1000" dirty="0"/>
              <a:t>Enter the assigned external user ID and password:  </a:t>
            </a:r>
            <a:r>
              <a:rPr lang="en-US" sz="1000" dirty="0">
                <a:hlinkClick r:id="rId3"/>
              </a:rPr>
              <a:t>FirstName.LastName@external.Illinois.gov</a:t>
            </a:r>
            <a:r>
              <a:rPr lang="en-US" sz="1000" dirty="0"/>
              <a:t> </a:t>
            </a:r>
            <a:r>
              <a:rPr lang="en-US" sz="1000" b="1" dirty="0"/>
              <a:t>as User ID</a:t>
            </a:r>
          </a:p>
        </p:txBody>
      </p:sp>
      <p:cxnSp>
        <p:nvCxnSpPr>
          <p:cNvPr id="10" name="Straight Arrow Connector 9"/>
          <p:cNvCxnSpPr/>
          <p:nvPr/>
        </p:nvCxnSpPr>
        <p:spPr>
          <a:xfrm flipV="1">
            <a:off x="450259" y="5144429"/>
            <a:ext cx="632361" cy="381000"/>
          </a:xfrm>
          <a:prstGeom prst="straightConnector1">
            <a:avLst/>
          </a:prstGeom>
          <a:ln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97787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EAB26-6AC4-4210-A416-AD3C2CBC98FE}"/>
              </a:ext>
            </a:extLst>
          </p:cNvPr>
          <p:cNvSpPr>
            <a:spLocks noGrp="1"/>
          </p:cNvSpPr>
          <p:nvPr>
            <p:ph type="title"/>
          </p:nvPr>
        </p:nvSpPr>
        <p:spPr>
          <a:xfrm>
            <a:off x="457200" y="304800"/>
            <a:ext cx="8229600" cy="914400"/>
          </a:xfrm>
        </p:spPr>
        <p:txBody>
          <a:bodyPr/>
          <a:lstStyle/>
          <a:p>
            <a:r>
              <a:rPr lang="en-US" sz="3200" dirty="0"/>
              <a:t>Centralized Repository Vault (CRV) Access</a:t>
            </a:r>
          </a:p>
        </p:txBody>
      </p:sp>
      <p:sp>
        <p:nvSpPr>
          <p:cNvPr id="3" name="Content Placeholder 2">
            <a:extLst>
              <a:ext uri="{FF2B5EF4-FFF2-40B4-BE49-F238E27FC236}">
                <a16:creationId xmlns:a16="http://schemas.microsoft.com/office/drawing/2014/main" id="{B4315296-6A43-4802-BF7F-E348317942A0}"/>
              </a:ext>
            </a:extLst>
          </p:cNvPr>
          <p:cNvSpPr>
            <a:spLocks noGrp="1"/>
          </p:cNvSpPr>
          <p:nvPr>
            <p:ph idx="1"/>
          </p:nvPr>
        </p:nvSpPr>
        <p:spPr>
          <a:xfrm>
            <a:off x="457200" y="1524000"/>
            <a:ext cx="8229600" cy="4495800"/>
          </a:xfrm>
        </p:spPr>
        <p:txBody>
          <a:bodyPr>
            <a:normAutofit/>
          </a:bodyPr>
          <a:lstStyle/>
          <a:p>
            <a:pPr marL="0" indent="0">
              <a:buNone/>
            </a:pPr>
            <a:r>
              <a:rPr lang="en-US" sz="1400" b="1" dirty="0">
                <a:solidFill>
                  <a:prstClr val="black"/>
                </a:solidFill>
              </a:rPr>
              <a:t>Central Repository Vault (CRV) Access:  </a:t>
            </a:r>
            <a:r>
              <a:rPr lang="en-US" sz="1400" dirty="0">
                <a:solidFill>
                  <a:prstClr val="black"/>
                </a:solidFill>
              </a:rPr>
              <a:t>In order to access your IDHS Uniform Grant Agreements/EEC Contracts you will also need to ensure your organization has registered for access to the CRV.  If your organization has not registered for CRV access you will not be able to view your grants/contracts. To request registration (@external.Illinois.gov ID and password needed prior to registration) :</a:t>
            </a:r>
          </a:p>
          <a:p>
            <a:pPr marL="0" indent="0">
              <a:buNone/>
            </a:pPr>
            <a:endParaRPr lang="en-US" sz="1400" b="1" dirty="0">
              <a:solidFill>
                <a:prstClr val="black"/>
              </a:solidFill>
              <a:highlight>
                <a:srgbClr val="FFFF00"/>
              </a:highlight>
            </a:endParaRPr>
          </a:p>
          <a:p>
            <a:r>
              <a:rPr lang="en-US" sz="1400" dirty="0">
                <a:solidFill>
                  <a:prstClr val="black"/>
                </a:solidFill>
              </a:rPr>
              <a:t>You will need to send an email to </a:t>
            </a:r>
            <a:r>
              <a:rPr lang="en-US" sz="1400" dirty="0">
                <a:solidFill>
                  <a:srgbClr val="0070C0"/>
                </a:solidFill>
                <a:hlinkClick r:id="rId2">
                  <a:extLst>
                    <a:ext uri="{A12FA001-AC4F-418D-AE19-62706E023703}">
                      <ahyp:hlinkClr xmlns:ahyp="http://schemas.microsoft.com/office/drawing/2018/hyperlinkcolor" val="tx"/>
                    </a:ext>
                  </a:extLst>
                </a:hlinkClick>
              </a:rPr>
              <a:t>DHS.CRV.Support@Illinois.gov</a:t>
            </a:r>
            <a:r>
              <a:rPr lang="en-US" sz="1400" dirty="0">
                <a:solidFill>
                  <a:srgbClr val="0070C0"/>
                </a:solidFill>
              </a:rPr>
              <a:t> </a:t>
            </a:r>
            <a:r>
              <a:rPr lang="en-US" sz="1400" dirty="0">
                <a:solidFill>
                  <a:prstClr val="black"/>
                </a:solidFill>
              </a:rPr>
              <a:t>with the following information:</a:t>
            </a:r>
          </a:p>
          <a:p>
            <a:pPr marL="742950" lvl="2" indent="-342900"/>
            <a:r>
              <a:rPr lang="en-US" sz="1400" dirty="0">
                <a:solidFill>
                  <a:prstClr val="black"/>
                </a:solidFill>
              </a:rPr>
              <a:t>Title the email "Request for CRV Registration"</a:t>
            </a:r>
          </a:p>
          <a:p>
            <a:pPr marL="742950" lvl="2" indent="-342900"/>
            <a:r>
              <a:rPr lang="en-US" sz="1400" dirty="0">
                <a:solidFill>
                  <a:prstClr val="black"/>
                </a:solidFill>
              </a:rPr>
              <a:t>Include your name, your organizations name and your FEIN.</a:t>
            </a:r>
          </a:p>
          <a:p>
            <a:pPr marL="742950" lvl="2" indent="-342900"/>
            <a:r>
              <a:rPr lang="en-US" sz="1400" dirty="0">
                <a:solidFill>
                  <a:prstClr val="black"/>
                </a:solidFill>
              </a:rPr>
              <a:t>Once the "Request for CRV Registration" email is received and processed by the CRV support staff you will be sent an email with an "Invitation Key Code" which you will need to complete the CRV Registration Form.</a:t>
            </a:r>
          </a:p>
          <a:p>
            <a:pPr marL="742950" lvl="2" indent="-342900"/>
            <a:r>
              <a:rPr lang="en-US" sz="1400" dirty="0">
                <a:solidFill>
                  <a:prstClr val="black"/>
                </a:solidFill>
              </a:rPr>
              <a:t>Once the Registration Process has been completed and approved you will be notified by email.</a:t>
            </a:r>
          </a:p>
          <a:p>
            <a:pPr marL="742950" lvl="2" indent="-342900"/>
            <a:r>
              <a:rPr lang="en-US" sz="1400" dirty="0">
                <a:solidFill>
                  <a:prstClr val="black"/>
                </a:solidFill>
              </a:rPr>
              <a:t>Please use the following web address for access to the new CRV once to have access rights: </a:t>
            </a:r>
            <a:r>
              <a:rPr lang="en-US" sz="1400" dirty="0">
                <a:solidFill>
                  <a:srgbClr val="0070C0"/>
                </a:solidFill>
              </a:rPr>
              <a:t>https://vault.dhs.illinois.gov/crvsecure/crv</a:t>
            </a:r>
          </a:p>
          <a:p>
            <a:endParaRPr lang="en-US" dirty="0"/>
          </a:p>
        </p:txBody>
      </p:sp>
    </p:spTree>
    <p:extLst>
      <p:ext uri="{BB962C8B-B14F-4D97-AF65-F5344CB8AC3E}">
        <p14:creationId xmlns:p14="http://schemas.microsoft.com/office/powerpoint/2010/main" val="2251516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228600"/>
            <a:ext cx="8763000" cy="731837"/>
          </a:xfrm>
        </p:spPr>
        <p:txBody>
          <a:bodyPr/>
          <a:lstStyle/>
          <a:p>
            <a:r>
              <a:rPr lang="en-US" sz="3200" b="1" dirty="0">
                <a:effectLst/>
              </a:rPr>
              <a:t>Application for Indirect Cost Rate</a:t>
            </a:r>
            <a:endParaRPr lang="en-US" sz="3200" dirty="0"/>
          </a:p>
        </p:txBody>
      </p:sp>
      <p:sp>
        <p:nvSpPr>
          <p:cNvPr id="3" name="Content Placeholder 2"/>
          <p:cNvSpPr>
            <a:spLocks noGrp="1"/>
          </p:cNvSpPr>
          <p:nvPr>
            <p:ph idx="1"/>
          </p:nvPr>
        </p:nvSpPr>
        <p:spPr>
          <a:xfrm>
            <a:off x="457200" y="1219200"/>
            <a:ext cx="8229600" cy="5029200"/>
          </a:xfrm>
        </p:spPr>
        <p:txBody>
          <a:bodyPr>
            <a:normAutofit/>
          </a:bodyPr>
          <a:lstStyle/>
          <a:p>
            <a:pPr marL="0" indent="0">
              <a:buNone/>
            </a:pPr>
            <a:r>
              <a:rPr lang="en-US" sz="1400" dirty="0">
                <a:solidFill>
                  <a:schemeClr val="tx1"/>
                </a:solidFill>
              </a:rPr>
              <a:t>An indirect cost proposal or rate election must be initiated with the Centralized Indirect Cost Rate system upon notice of award.  The indirect cost rate proposal or rate election must be completed no later than three (3) months after the effective date of the State award.</a:t>
            </a:r>
          </a:p>
          <a:p>
            <a:pPr marL="0" indent="0">
              <a:buNone/>
            </a:pPr>
            <a:endParaRPr lang="en-US" sz="1400" dirty="0">
              <a:solidFill>
                <a:schemeClr val="tx1"/>
              </a:solidFill>
            </a:endParaRPr>
          </a:p>
          <a:p>
            <a:pPr marL="0" indent="0">
              <a:buNone/>
            </a:pPr>
            <a:r>
              <a:rPr lang="en-US" sz="1400" dirty="0">
                <a:solidFill>
                  <a:schemeClr val="tx1"/>
                </a:solidFill>
              </a:rPr>
              <a:t>Applicant must already have an assigned @external.Illinois.gov ID to access the Crowe Activity Review System (CARS).</a:t>
            </a:r>
          </a:p>
          <a:p>
            <a:pPr marL="0" indent="0">
              <a:buNone/>
            </a:pPr>
            <a:endParaRPr lang="en-US" sz="1400" dirty="0">
              <a:solidFill>
                <a:schemeClr val="tx1"/>
              </a:solidFill>
            </a:endParaRPr>
          </a:p>
          <a:p>
            <a:pPr marL="0" indent="0" algn="ctr">
              <a:buNone/>
            </a:pPr>
            <a:r>
              <a:rPr lang="en-US" sz="1400" b="1" dirty="0">
                <a:solidFill>
                  <a:schemeClr val="tx1"/>
                </a:solidFill>
              </a:rPr>
              <a:t>Entry to the State of Illinois Indirect Cost Rate System </a:t>
            </a:r>
          </a:p>
          <a:p>
            <a:pPr marL="0" indent="0">
              <a:buNone/>
            </a:pPr>
            <a:endParaRPr lang="en-US" sz="1400" b="1" u="sng" dirty="0">
              <a:solidFill>
                <a:schemeClr val="tx1"/>
              </a:solidFill>
            </a:endParaRPr>
          </a:p>
          <a:p>
            <a:pPr marL="0" indent="0">
              <a:buNone/>
            </a:pPr>
            <a:r>
              <a:rPr lang="en-US" sz="1400" b="1" u="sng" dirty="0">
                <a:solidFill>
                  <a:schemeClr val="tx1"/>
                </a:solidFill>
              </a:rPr>
              <a:t>Registered Users</a:t>
            </a:r>
            <a:r>
              <a:rPr lang="en-US" sz="1400" dirty="0">
                <a:solidFill>
                  <a:schemeClr val="tx1"/>
                </a:solidFill>
              </a:rPr>
              <a:t>: The Illinois Centralized Indirect Cost Rate System is located at: </a:t>
            </a:r>
            <a:r>
              <a:rPr lang="en-US" sz="1400" dirty="0"/>
              <a:t> </a:t>
            </a:r>
            <a:r>
              <a:rPr lang="en-US" sz="1400" dirty="0">
                <a:hlinkClick r:id="rId2"/>
              </a:rPr>
              <a:t>https://solutions.crowe.com/CARS/StateofIllinoisGOMB/Login.aspx</a:t>
            </a:r>
            <a:endParaRPr lang="en-US" sz="1400" dirty="0"/>
          </a:p>
          <a:p>
            <a:pPr marL="0" indent="0">
              <a:buNone/>
            </a:pPr>
            <a:endParaRPr lang="en-US" sz="1400" b="1" u="sng" dirty="0">
              <a:solidFill>
                <a:schemeClr val="tx1"/>
              </a:solidFill>
            </a:endParaRPr>
          </a:p>
          <a:p>
            <a:pPr marL="0" indent="0">
              <a:buNone/>
            </a:pPr>
            <a:r>
              <a:rPr lang="en-US" sz="1400" b="1" u="sng" dirty="0">
                <a:solidFill>
                  <a:schemeClr val="tx1"/>
                </a:solidFill>
              </a:rPr>
              <a:t>New Users</a:t>
            </a:r>
            <a:r>
              <a:rPr lang="en-US" sz="1400" dirty="0">
                <a:solidFill>
                  <a:schemeClr val="tx1"/>
                </a:solidFill>
              </a:rPr>
              <a:t>: Grantees that are not current users in the system will receive an invitation to the Centralized Indirect Cost Rate System once a Notice of State Award (NOSA) is generated by a State awarding agency. </a:t>
            </a:r>
          </a:p>
          <a:p>
            <a:pPr marL="0" indent="0">
              <a:buNone/>
            </a:pPr>
            <a:endParaRPr lang="en-US" sz="1400" dirty="0">
              <a:solidFill>
                <a:schemeClr val="tx1"/>
              </a:solidFill>
            </a:endParaRPr>
          </a:p>
          <a:p>
            <a:pPr marL="0" indent="0">
              <a:buNone/>
            </a:pPr>
            <a:r>
              <a:rPr lang="en-US" sz="1400" dirty="0">
                <a:solidFill>
                  <a:schemeClr val="tx1"/>
                </a:solidFill>
              </a:rPr>
              <a:t>Each applicant may only have 1 person assigned to work in the Crowe CARS System.  If that person leaves without requesting re-assignment to a new person, the new person will have to request access from DMH Fiscal if DHS is the cognizant agency.</a:t>
            </a:r>
          </a:p>
          <a:p>
            <a:pPr marL="0" indent="0">
              <a:buNone/>
            </a:pPr>
            <a:endParaRPr lang="en-US" sz="1700" dirty="0"/>
          </a:p>
        </p:txBody>
      </p:sp>
    </p:spTree>
    <p:extLst>
      <p:ext uri="{BB962C8B-B14F-4D97-AF65-F5344CB8AC3E}">
        <p14:creationId xmlns:p14="http://schemas.microsoft.com/office/powerpoint/2010/main" val="15776300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98A8876610904D4B8756C89BEC83E049" ma:contentTypeVersion="0" ma:contentTypeDescription="Create a new document." ma:contentTypeScope="" ma:versionID="4be2bf49649ff16abfa1a77052c678d4">
  <xsd:schema xmlns:xsd="http://www.w3.org/2001/XMLSchema" xmlns:xs="http://www.w3.org/2001/XMLSchema" xmlns:p="http://schemas.microsoft.com/office/2006/metadata/properties" xmlns:ns2="b4f9edbc-d9ad-435c-934f-53dd87880a77" targetNamespace="http://schemas.microsoft.com/office/2006/metadata/properties" ma:root="true" ma:fieldsID="df4cce9acab9a915ecd355d4f6c4ce81" ns2:_="">
    <xsd:import namespace="b4f9edbc-d9ad-435c-934f-53dd87880a77"/>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f9edbc-d9ad-435c-934f-53dd87880a7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75FEC8-16F4-4D2D-B299-091FA4A1E32B}">
  <ds:schemaRefs>
    <ds:schemaRef ds:uri="http://schemas.microsoft.com/sharepoint/v3/contenttype/forms"/>
  </ds:schemaRefs>
</ds:datastoreItem>
</file>

<file path=customXml/itemProps2.xml><?xml version="1.0" encoding="utf-8"?>
<ds:datastoreItem xmlns:ds="http://schemas.openxmlformats.org/officeDocument/2006/customXml" ds:itemID="{DA2CC0AA-CC32-4496-836E-FD28B82C8D32}">
  <ds:schemaRefs>
    <ds:schemaRef ds:uri="http://schemas.microsoft.com/sharepoint/events"/>
  </ds:schemaRefs>
</ds:datastoreItem>
</file>

<file path=customXml/itemProps3.xml><?xml version="1.0" encoding="utf-8"?>
<ds:datastoreItem xmlns:ds="http://schemas.openxmlformats.org/officeDocument/2006/customXml" ds:itemID="{CD2ADF24-BBFE-4E15-942A-D87835709A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f9edbc-d9ad-435c-934f-53dd87880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326AA63-8928-48D3-94D0-48084468E6D2}">
  <ds:schemaRefs>
    <ds:schemaRef ds:uri="http://schemas.microsoft.com/office/2006/metadata/properties"/>
    <ds:schemaRef ds:uri="http://schemas.microsoft.com/office/2006/documentManagement/types"/>
    <ds:schemaRef ds:uri="b4f9edbc-d9ad-435c-934f-53dd87880a7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8319</TotalTime>
  <Words>1249</Words>
  <Application>Microsoft Office PowerPoint</Application>
  <PresentationFormat>On-screen Show (4:3)</PresentationFormat>
  <Paragraphs>153</Paragraphs>
  <Slides>16</Slides>
  <Notes>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6" baseType="lpstr">
      <vt:lpstr>Arial</vt:lpstr>
      <vt:lpstr>Calibri</vt:lpstr>
      <vt:lpstr>Candara</vt:lpstr>
      <vt:lpstr>Century Gothic</vt:lpstr>
      <vt:lpstr>Courier New</vt:lpstr>
      <vt:lpstr>Palatino Linotype</vt:lpstr>
      <vt:lpstr>Symbol</vt:lpstr>
      <vt:lpstr>Executive</vt:lpstr>
      <vt:lpstr>Waveform</vt:lpstr>
      <vt:lpstr>Bitmap Image</vt:lpstr>
      <vt:lpstr>IL Department of Human Services Division of Mental Health  DMH Grant Systems Access, Invoicing, and Reporting Revised 8/12/19 </vt:lpstr>
      <vt:lpstr>Registering for an  “@external.illinois.gov” ID and Password</vt:lpstr>
      <vt:lpstr>PowerPoint Presentation</vt:lpstr>
      <vt:lpstr>PowerPoint Presentation</vt:lpstr>
      <vt:lpstr>How to Register for the DHS CSA Tracking System</vt:lpstr>
      <vt:lpstr>How to Register for the DHS CSA Tracking System - continued</vt:lpstr>
      <vt:lpstr>DHS CSA Grant Tracking System Access</vt:lpstr>
      <vt:lpstr>Centralized Repository Vault (CRV) Access</vt:lpstr>
      <vt:lpstr>Application for Indirect Cost Rate</vt:lpstr>
      <vt:lpstr>Centralized Indirect Cost Rate System</vt:lpstr>
      <vt:lpstr>DHS Website &amp; DMH Web Page</vt:lpstr>
      <vt:lpstr>Grant Agreement Invoice &amp; Reporting Requirements</vt:lpstr>
      <vt:lpstr>Grant Agreement Invoice &amp; Reporting Requirements continued</vt:lpstr>
      <vt:lpstr>Report Labeling for Submission </vt:lpstr>
      <vt:lpstr>Williams &amp; Colbert Consent Decree Grant Invoice Submission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Department of Human Services Division of Mental Health  DMH Grant Quarterly Reports Revised 1/19/18</dc:title>
  <dc:creator>Galbraith, Carla</dc:creator>
  <cp:lastModifiedBy>Luka, Christina</cp:lastModifiedBy>
  <cp:revision>234</cp:revision>
  <cp:lastPrinted>2019-06-20T15:51:19Z</cp:lastPrinted>
  <dcterms:modified xsi:type="dcterms:W3CDTF">2019-08-28T20:15:55Z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TC010721231033</vt:lpwstr>
  </property>
  <property fmtid="{D5CDD505-2E9C-101B-9397-08002B2CF9AE}" pid="3" name="ContentTypeId">
    <vt:lpwstr>0x01010098A8876610904D4B8756C89BEC83E049</vt:lpwstr>
  </property>
</Properties>
</file>